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  <p:sldMasterId id="2147483704" r:id="rId3"/>
  </p:sldMasterIdLst>
  <p:notesMasterIdLst>
    <p:notesMasterId r:id="rId65"/>
  </p:notesMasterIdLst>
  <p:handoutMasterIdLst>
    <p:handoutMasterId r:id="rId66"/>
  </p:handoutMasterIdLst>
  <p:sldIdLst>
    <p:sldId id="256" r:id="rId4"/>
    <p:sldId id="258" r:id="rId5"/>
    <p:sldId id="374" r:id="rId6"/>
    <p:sldId id="261" r:id="rId7"/>
    <p:sldId id="262" r:id="rId8"/>
    <p:sldId id="326" r:id="rId9"/>
    <p:sldId id="331" r:id="rId10"/>
    <p:sldId id="327" r:id="rId11"/>
    <p:sldId id="380" r:id="rId12"/>
    <p:sldId id="381" r:id="rId13"/>
    <p:sldId id="382" r:id="rId14"/>
    <p:sldId id="383" r:id="rId15"/>
    <p:sldId id="384" r:id="rId16"/>
    <p:sldId id="385" r:id="rId17"/>
    <p:sldId id="386" r:id="rId18"/>
    <p:sldId id="391" r:id="rId19"/>
    <p:sldId id="387" r:id="rId20"/>
    <p:sldId id="388" r:id="rId21"/>
    <p:sldId id="389" r:id="rId22"/>
    <p:sldId id="390" r:id="rId23"/>
    <p:sldId id="285" r:id="rId24"/>
    <p:sldId id="286" r:id="rId25"/>
    <p:sldId id="289" r:id="rId26"/>
    <p:sldId id="290" r:id="rId27"/>
    <p:sldId id="291" r:id="rId28"/>
    <p:sldId id="292" r:id="rId29"/>
    <p:sldId id="295" r:id="rId30"/>
    <p:sldId id="296" r:id="rId31"/>
    <p:sldId id="298" r:id="rId32"/>
    <p:sldId id="299" r:id="rId33"/>
    <p:sldId id="301" r:id="rId34"/>
    <p:sldId id="303" r:id="rId35"/>
    <p:sldId id="304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7" r:id="rId46"/>
    <p:sldId id="318" r:id="rId47"/>
    <p:sldId id="319" r:id="rId48"/>
    <p:sldId id="321" r:id="rId49"/>
    <p:sldId id="324" r:id="rId50"/>
    <p:sldId id="322" r:id="rId51"/>
    <p:sldId id="323" r:id="rId52"/>
    <p:sldId id="337" r:id="rId53"/>
    <p:sldId id="377" r:id="rId54"/>
    <p:sldId id="379" r:id="rId55"/>
    <p:sldId id="378" r:id="rId56"/>
    <p:sldId id="335" r:id="rId57"/>
    <p:sldId id="336" r:id="rId58"/>
    <p:sldId id="269" r:id="rId59"/>
    <p:sldId id="274" r:id="rId60"/>
    <p:sldId id="325" r:id="rId61"/>
    <p:sldId id="328" r:id="rId62"/>
    <p:sldId id="330" r:id="rId63"/>
    <p:sldId id="329" r:id="rId64"/>
  </p:sldIdLst>
  <p:sldSz cx="9144000" cy="6858000" type="screen4x3"/>
  <p:notesSz cx="7010400" cy="92964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9500"/>
    <a:srgbClr val="FFFFCC"/>
    <a:srgbClr val="6CA644"/>
    <a:srgbClr val="9FB51D"/>
    <a:srgbClr val="002D46"/>
    <a:srgbClr val="5E903C"/>
    <a:srgbClr val="9CB022"/>
    <a:srgbClr val="FFCF1D"/>
    <a:srgbClr val="C0D730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9990" autoAdjust="0"/>
  </p:normalViewPr>
  <p:slideViewPr>
    <p:cSldViewPr>
      <p:cViewPr varScale="1">
        <p:scale>
          <a:sx n="67" d="100"/>
          <a:sy n="67" d="100"/>
        </p:scale>
        <p:origin x="145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ity%20Data\City%20Pop%20with%20graphs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ity%20Data\Poverty%20graph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ity%20Data\City%20Pop%20with%20graphs.xls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ity%20Data\City%20Pop%20with%20graphs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7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8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8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8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8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\Active%20Projects\Riley%20County%20Community%20Health%20Assessment\Poverty\Copy%20of%20ACS%203yr%202011-13%20Poverty%20by%20Sex%20and%20Age%20-%20KS,%20Multiple%20Counties%20-EDIT%20CB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</a:rPr>
              <a:t>Population of Riley County </a:t>
            </a:r>
          </a:p>
          <a:p>
            <a:pPr>
              <a:defRPr sz="1800" b="1">
                <a:solidFill>
                  <a:schemeClr val="tx1"/>
                </a:solidFill>
                <a:latin typeface="Trebuchet MS" panose="020B0603020202020204" pitchFamily="34" charset="0"/>
              </a:defRPr>
            </a:pP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</a:rPr>
              <a:t>and </a:t>
            </a:r>
            <a:r>
              <a:rPr lang="en-US" sz="18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Cities</a:t>
            </a:r>
          </a:p>
          <a:p>
            <a:pPr>
              <a:defRPr sz="1800" b="1">
                <a:solidFill>
                  <a:schemeClr val="tx1"/>
                </a:solidFill>
                <a:latin typeface="Trebuchet MS" panose="020B0603020202020204" pitchFamily="34" charset="0"/>
              </a:defRPr>
            </a:pPr>
            <a:endParaRPr lang="en-US" sz="800" b="0" i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defRPr sz="1800" b="1">
                <a:solidFill>
                  <a:schemeClr val="tx1"/>
                </a:solidFill>
                <a:latin typeface="Trebuchet MS" panose="020B0603020202020204" pitchFamily="34" charset="0"/>
              </a:defRPr>
            </a:pPr>
            <a:r>
              <a:rPr lang="en-US" sz="1200" b="0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2009-2013 Census ACS 5-year estimates</a:t>
            </a:r>
            <a:endParaRPr lang="en-US" sz="1200" b="0" i="1" dirty="0">
              <a:solidFill>
                <a:schemeClr val="tx1"/>
              </a:solidFill>
              <a:latin typeface="Trebuchet MS" panose="020B0603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8A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CB022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193742207474033"/>
                  <c:y val="-2.308802518667213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0794219097934769"/>
                  <c:y val="1.8179547395313178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'S0101'!$AD$11:$AD$16</c:f>
              <c:strCache>
                <c:ptCount val="6"/>
                <c:pt idx="0">
                  <c:v>Riley County</c:v>
                </c:pt>
                <c:pt idx="1">
                  <c:v>Manhattan</c:v>
                </c:pt>
                <c:pt idx="2">
                  <c:v>Ogden</c:v>
                </c:pt>
                <c:pt idx="3">
                  <c:v>Riley</c:v>
                </c:pt>
                <c:pt idx="4">
                  <c:v>Leonardville</c:v>
                </c:pt>
                <c:pt idx="5">
                  <c:v>Randolph</c:v>
                </c:pt>
              </c:strCache>
            </c:strRef>
          </c:cat>
          <c:val>
            <c:numRef>
              <c:f>'S0101'!$AE$11:$AE$16</c:f>
              <c:numCache>
                <c:formatCode>#,##0</c:formatCode>
                <c:ptCount val="6"/>
                <c:pt idx="0">
                  <c:v>73243</c:v>
                </c:pt>
                <c:pt idx="1">
                  <c:v>54082</c:v>
                </c:pt>
                <c:pt idx="2">
                  <c:v>1832</c:v>
                </c:pt>
                <c:pt idx="3" formatCode="General">
                  <c:v>960</c:v>
                </c:pt>
                <c:pt idx="4" formatCode="General">
                  <c:v>355</c:v>
                </c:pt>
                <c:pt idx="5" formatCode="General">
                  <c:v>216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188918688"/>
        <c:axId val="188918296"/>
      </c:barChart>
      <c:catAx>
        <c:axId val="1889186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188918296"/>
        <c:crosses val="autoZero"/>
        <c:auto val="1"/>
        <c:lblAlgn val="ctr"/>
        <c:lblOffset val="100"/>
        <c:noMultiLvlLbl val="0"/>
      </c:catAx>
      <c:valAx>
        <c:axId val="188918296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88918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200" b="1" dirty="0">
                <a:latin typeface="Trebuchet MS" panose="020B0603020202020204" pitchFamily="34" charset="0"/>
              </a:rPr>
              <a:t>Educational Attainment: Percent Age 25 </a:t>
            </a:r>
            <a:r>
              <a:rPr lang="en-US" sz="2200" b="1" dirty="0" smtClean="0">
                <a:latin typeface="Trebuchet MS" panose="020B0603020202020204" pitchFamily="34" charset="0"/>
              </a:rPr>
              <a:t>Years</a:t>
            </a:r>
            <a:r>
              <a:rPr lang="en-US" sz="2200" b="1" baseline="0" dirty="0" smtClean="0">
                <a:latin typeface="Trebuchet MS" panose="020B0603020202020204" pitchFamily="34" charset="0"/>
              </a:rPr>
              <a:t> </a:t>
            </a:r>
            <a:r>
              <a:rPr lang="en-US" sz="2200" b="1" dirty="0" smtClean="0">
                <a:latin typeface="Trebuchet MS" panose="020B0603020202020204" pitchFamily="34" charset="0"/>
              </a:rPr>
              <a:t>and </a:t>
            </a:r>
            <a:r>
              <a:rPr lang="en-US" sz="2200" b="1" dirty="0">
                <a:latin typeface="Trebuchet MS" panose="020B0603020202020204" pitchFamily="34" charset="0"/>
              </a:rPr>
              <a:t>Older with Bachelor's</a:t>
            </a:r>
            <a:r>
              <a:rPr lang="en-US" sz="2200" b="1" baseline="0" dirty="0">
                <a:latin typeface="Trebuchet MS" panose="020B0603020202020204" pitchFamily="34" charset="0"/>
              </a:rPr>
              <a:t> Degree or Higher</a:t>
            </a:r>
            <a:endParaRPr lang="en-US" sz="2200" b="1" dirty="0">
              <a:latin typeface="Trebuchet MS" panose="020B0603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1691601049868759E-2"/>
          <c:y val="0.13419800053083253"/>
          <c:w val="0.86595002187226611"/>
          <c:h val="0.7491139520481288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FB51D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Sheet1!$C$3:$C$9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Sheet1!$H$3:$H$9</c:f>
              <c:numCache>
                <c:formatCode>0.0%</c:formatCode>
                <c:ptCount val="7"/>
                <c:pt idx="0">
                  <c:v>0.30299999999999999</c:v>
                </c:pt>
                <c:pt idx="1">
                  <c:v>0.45</c:v>
                </c:pt>
                <c:pt idx="2">
                  <c:v>0.51600000000000001</c:v>
                </c:pt>
                <c:pt idx="3">
                  <c:v>0.18</c:v>
                </c:pt>
                <c:pt idx="4">
                  <c:v>0.17499999999999999</c:v>
                </c:pt>
                <c:pt idx="5">
                  <c:v>0.151</c:v>
                </c:pt>
                <c:pt idx="6">
                  <c:v>0.25800000000000001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190582128"/>
        <c:axId val="190582520"/>
      </c:barChart>
      <c:catAx>
        <c:axId val="19058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190582520"/>
        <c:crosses val="autoZero"/>
        <c:auto val="1"/>
        <c:lblAlgn val="ctr"/>
        <c:lblOffset val="100"/>
        <c:noMultiLvlLbl val="0"/>
      </c:catAx>
      <c:valAx>
        <c:axId val="190582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190582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200" b="1">
                <a:latin typeface="Trebuchet MS" panose="020B0603020202020204" pitchFamily="34" charset="0"/>
              </a:rPr>
              <a:t>Median 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504697942168993"/>
          <c:y val="8.8265580174571201E-2"/>
          <c:w val="0.84495302057831001"/>
          <c:h val="0.8904165903680644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8A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CB022"/>
              </a:solidFill>
              <a:ln>
                <a:noFill/>
              </a:ln>
              <a:effectLst/>
            </c:spPr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'S0101'!$AD$30:$AD$36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'S0101'!$AE$30:$AE$36</c:f>
              <c:numCache>
                <c:formatCode>0.0</c:formatCode>
                <c:ptCount val="7"/>
                <c:pt idx="0">
                  <c:v>36</c:v>
                </c:pt>
                <c:pt idx="1">
                  <c:v>24.5</c:v>
                </c:pt>
                <c:pt idx="2">
                  <c:v>24.1</c:v>
                </c:pt>
                <c:pt idx="3">
                  <c:v>27.3</c:v>
                </c:pt>
                <c:pt idx="4">
                  <c:v>31.8</c:v>
                </c:pt>
                <c:pt idx="5">
                  <c:v>60.9</c:v>
                </c:pt>
                <c:pt idx="6">
                  <c:v>35.200000000000003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188912416"/>
        <c:axId val="188912024"/>
      </c:barChart>
      <c:catAx>
        <c:axId val="1889124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188912024"/>
        <c:crosses val="autoZero"/>
        <c:auto val="1"/>
        <c:lblAlgn val="ctr"/>
        <c:lblOffset val="100"/>
        <c:noMultiLvlLbl val="0"/>
      </c:catAx>
      <c:valAx>
        <c:axId val="188912024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88912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000" b="1">
                <a:latin typeface="Trebuchet MS" panose="020B0603020202020204" pitchFamily="34" charset="0"/>
              </a:rPr>
              <a:t>Percent</a:t>
            </a:r>
            <a:r>
              <a:rPr lang="en-US" sz="2000" b="1" baseline="0">
                <a:latin typeface="Trebuchet MS" panose="020B0603020202020204" pitchFamily="34" charset="0"/>
              </a:rPr>
              <a:t> Population by Age Group</a:t>
            </a:r>
            <a:endParaRPr lang="en-US" sz="2000" b="1">
              <a:latin typeface="Trebuchet MS" panose="020B0603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873540713570366"/>
          <c:y val="0.13917492815494018"/>
          <c:w val="0.80890621751430358"/>
          <c:h val="0.83542827827608179"/>
        </c:manualLayout>
      </c:layout>
      <c:barChart>
        <c:barDir val="bar"/>
        <c:grouping val="percentStacked"/>
        <c:varyColors val="0"/>
        <c:ser>
          <c:idx val="0"/>
          <c:order val="0"/>
          <c:tx>
            <c:v>0 - 17 yrs</c:v>
          </c:tx>
          <c:spPr>
            <a:solidFill>
              <a:srgbClr val="FFCF1D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'S0101'!$AD$39:$AD$45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'S0101'!$AE$39:$AE$45</c:f>
              <c:numCache>
                <c:formatCode>0.00%</c:formatCode>
                <c:ptCount val="7"/>
                <c:pt idx="0">
                  <c:v>0.25299999999999995</c:v>
                </c:pt>
                <c:pt idx="1">
                  <c:v>0.184</c:v>
                </c:pt>
                <c:pt idx="2">
                  <c:v>0.152</c:v>
                </c:pt>
                <c:pt idx="3">
                  <c:v>0.31899999999999995</c:v>
                </c:pt>
                <c:pt idx="4">
                  <c:v>0.26999999999999996</c:v>
                </c:pt>
                <c:pt idx="5">
                  <c:v>8.7000000000000008E-2</c:v>
                </c:pt>
                <c:pt idx="6">
                  <c:v>0.24</c:v>
                </c:pt>
              </c:numCache>
            </c:numRef>
          </c:val>
        </c:ser>
        <c:ser>
          <c:idx val="1"/>
          <c:order val="1"/>
          <c:tx>
            <c:v>18 - 24 yrs</c:v>
          </c:tx>
          <c:spPr>
            <a:solidFill>
              <a:srgbClr val="9FB51D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'S0101'!$AD$39:$AD$45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'S0101'!$AF$39:$AF$45</c:f>
              <c:numCache>
                <c:formatCode>0.00%</c:formatCode>
                <c:ptCount val="7"/>
                <c:pt idx="0">
                  <c:v>0.10199999999999999</c:v>
                </c:pt>
                <c:pt idx="1">
                  <c:v>0.33200000000000002</c:v>
                </c:pt>
                <c:pt idx="2">
                  <c:v>0.378</c:v>
                </c:pt>
                <c:pt idx="3">
                  <c:v>0.15</c:v>
                </c:pt>
                <c:pt idx="4">
                  <c:v>9.2999999999999999E-2</c:v>
                </c:pt>
                <c:pt idx="5">
                  <c:v>1.7000000000000001E-2</c:v>
                </c:pt>
                <c:pt idx="6">
                  <c:v>0.06</c:v>
                </c:pt>
              </c:numCache>
            </c:numRef>
          </c:val>
        </c:ser>
        <c:ser>
          <c:idx val="2"/>
          <c:order val="2"/>
          <c:tx>
            <c:v>25 - 44 yrs</c:v>
          </c:tx>
          <c:spPr>
            <a:solidFill>
              <a:srgbClr val="5E903C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'S0101'!$AD$39:$AD$45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'S0101'!$AG$39:$AG$45</c:f>
              <c:numCache>
                <c:formatCode>0.00%</c:formatCode>
                <c:ptCount val="7"/>
                <c:pt idx="0">
                  <c:v>0.253</c:v>
                </c:pt>
                <c:pt idx="1">
                  <c:v>0.26499999999999996</c:v>
                </c:pt>
                <c:pt idx="2">
                  <c:v>0.26</c:v>
                </c:pt>
                <c:pt idx="3">
                  <c:v>0.32700000000000001</c:v>
                </c:pt>
                <c:pt idx="4">
                  <c:v>0.30499999999999999</c:v>
                </c:pt>
                <c:pt idx="5">
                  <c:v>0.17399999999999999</c:v>
                </c:pt>
                <c:pt idx="6">
                  <c:v>0.30600000000000005</c:v>
                </c:pt>
              </c:numCache>
            </c:numRef>
          </c:val>
        </c:ser>
        <c:ser>
          <c:idx val="3"/>
          <c:order val="3"/>
          <c:tx>
            <c:v>45 - 64 yrs</c:v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E75B6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2E75B6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2E75B6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2E75B6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2E75B6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2E75B6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2E75B6"/>
              </a:solidFill>
              <a:ln>
                <a:noFill/>
              </a:ln>
              <a:effectLst/>
            </c:spPr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'S0101'!$AD$39:$AD$45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'S0101'!$AH$39:$AH$45</c:f>
              <c:numCache>
                <c:formatCode>0.00%</c:formatCode>
                <c:ptCount val="7"/>
                <c:pt idx="0">
                  <c:v>0.25700000000000001</c:v>
                </c:pt>
                <c:pt idx="1">
                  <c:v>0.14599999999999999</c:v>
                </c:pt>
                <c:pt idx="2">
                  <c:v>0.13899999999999998</c:v>
                </c:pt>
                <c:pt idx="3">
                  <c:v>0.14699999999999999</c:v>
                </c:pt>
                <c:pt idx="4">
                  <c:v>0.24100000000000002</c:v>
                </c:pt>
                <c:pt idx="5">
                  <c:v>0.34699999999999998</c:v>
                </c:pt>
                <c:pt idx="6">
                  <c:v>0.32900000000000001</c:v>
                </c:pt>
              </c:numCache>
            </c:numRef>
          </c:val>
        </c:ser>
        <c:ser>
          <c:idx val="4"/>
          <c:order val="4"/>
          <c:tx>
            <c:v>65+ yrs</c:v>
          </c:tx>
          <c:spPr>
            <a:solidFill>
              <a:srgbClr val="002D46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'S0101'!$AD$39:$AD$45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'S0101'!$AI$39:$AI$45</c:f>
              <c:numCache>
                <c:formatCode>0.00%</c:formatCode>
                <c:ptCount val="7"/>
                <c:pt idx="0">
                  <c:v>0.13500000000000001</c:v>
                </c:pt>
                <c:pt idx="1">
                  <c:v>7.3999999999999996E-2</c:v>
                </c:pt>
                <c:pt idx="2">
                  <c:v>7.1999999999999995E-2</c:v>
                </c:pt>
                <c:pt idx="3">
                  <c:v>5.7000000000000002E-2</c:v>
                </c:pt>
                <c:pt idx="4">
                  <c:v>9.1999999999999998E-2</c:v>
                </c:pt>
                <c:pt idx="5">
                  <c:v>0.375</c:v>
                </c:pt>
                <c:pt idx="6">
                  <c:v>6.5000000000000002E-2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overlap val="100"/>
        <c:axId val="188912808"/>
        <c:axId val="188915160"/>
      </c:barChart>
      <c:catAx>
        <c:axId val="1889128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188915160"/>
        <c:crosses val="autoZero"/>
        <c:auto val="1"/>
        <c:lblAlgn val="ctr"/>
        <c:lblOffset val="100"/>
        <c:noMultiLvlLbl val="0"/>
      </c:catAx>
      <c:valAx>
        <c:axId val="188915160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88912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941012132656623"/>
          <c:y val="8.732087918074688E-2"/>
          <c:w val="0.81583571914213915"/>
          <c:h val="5.44075941628064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1800" b="1" dirty="0">
                <a:latin typeface="Trebuchet MS" panose="020B0603020202020204" pitchFamily="34" charset="0"/>
              </a:rPr>
              <a:t>Percent</a:t>
            </a:r>
            <a:r>
              <a:rPr lang="en-US" sz="1800" b="1" baseline="0" dirty="0">
                <a:latin typeface="Trebuchet MS" panose="020B0603020202020204" pitchFamily="34" charset="0"/>
              </a:rPr>
              <a:t> Population by Selected Racial/Ethnic Minority Groups</a:t>
            </a:r>
            <a:endParaRPr lang="en-US" sz="1800" b="1" dirty="0">
              <a:latin typeface="Trebuchet MS" panose="020B0603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969380003462239E-2"/>
          <c:y val="0.13917492815494018"/>
          <c:w val="0.87567224464654503"/>
          <c:h val="0.7441370042539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Black or African American</c:v>
                </c:pt>
              </c:strCache>
            </c:strRef>
          </c:tx>
          <c:spPr>
            <a:solidFill>
              <a:srgbClr val="FFCF1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Sheet1!$C$3:$C$9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Sheet1!$D$3:$D$9</c:f>
              <c:numCache>
                <c:formatCode>0.0%</c:formatCode>
                <c:ptCount val="7"/>
                <c:pt idx="0">
                  <c:v>7.0999999999999994E-2</c:v>
                </c:pt>
                <c:pt idx="1">
                  <c:v>8.1000000000000003E-2</c:v>
                </c:pt>
                <c:pt idx="2">
                  <c:v>7.2999999999999995E-2</c:v>
                </c:pt>
                <c:pt idx="3">
                  <c:v>0.122</c:v>
                </c:pt>
                <c:pt idx="4">
                  <c:v>4.3999999999999997E-2</c:v>
                </c:pt>
                <c:pt idx="5">
                  <c:v>1.4E-2</c:v>
                </c:pt>
                <c:pt idx="6">
                  <c:v>2.8000000000000001E-2</c:v>
                </c:pt>
              </c:numCache>
            </c:numRef>
          </c:val>
        </c:ser>
        <c:ser>
          <c:idx val="1"/>
          <c:order val="1"/>
          <c:tx>
            <c:strRef>
              <c:f>Sheet1!$E$2</c:f>
              <c:strCache>
                <c:ptCount val="1"/>
                <c:pt idx="0">
                  <c:v>Asian</c:v>
                </c:pt>
              </c:strCache>
            </c:strRef>
          </c:tx>
          <c:spPr>
            <a:solidFill>
              <a:srgbClr val="9FB51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Sheet1!$C$3:$C$9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Sheet1!$E$3:$E$9</c:f>
              <c:numCache>
                <c:formatCode>0.0%</c:formatCode>
                <c:ptCount val="7"/>
                <c:pt idx="0">
                  <c:v>0.03</c:v>
                </c:pt>
                <c:pt idx="1">
                  <c:v>5.6000000000000001E-2</c:v>
                </c:pt>
                <c:pt idx="2">
                  <c:v>6.0999999999999999E-2</c:v>
                </c:pt>
                <c:pt idx="3">
                  <c:v>5.8999999999999997E-2</c:v>
                </c:pt>
                <c:pt idx="4">
                  <c:v>8.0000000000000002E-3</c:v>
                </c:pt>
                <c:pt idx="5">
                  <c:v>8.0000000000000002E-3</c:v>
                </c:pt>
                <c:pt idx="6">
                  <c:v>8.9999999999999993E-3</c:v>
                </c:pt>
              </c:numCache>
            </c:numRef>
          </c:val>
        </c:ser>
        <c:ser>
          <c:idx val="2"/>
          <c:order val="2"/>
          <c:tx>
            <c:strRef>
              <c:f>Sheet1!$F$2</c:f>
              <c:strCache>
                <c:ptCount val="1"/>
                <c:pt idx="0">
                  <c:v>Hispanic or Latino</c:v>
                </c:pt>
              </c:strCache>
            </c:strRef>
          </c:tx>
          <c:spPr>
            <a:solidFill>
              <a:srgbClr val="2E75B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Sheet1!$C$3:$C$9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Sheet1!$F$3:$F$9</c:f>
              <c:numCache>
                <c:formatCode>0.0%</c:formatCode>
                <c:ptCount val="7"/>
                <c:pt idx="0">
                  <c:v>0.107</c:v>
                </c:pt>
                <c:pt idx="1">
                  <c:v>7.0999999999999994E-2</c:v>
                </c:pt>
                <c:pt idx="2">
                  <c:v>6.2E-2</c:v>
                </c:pt>
                <c:pt idx="3">
                  <c:v>0.151</c:v>
                </c:pt>
                <c:pt idx="4">
                  <c:v>4.3999999999999997E-2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2"/>
        <c:overlap val="-24"/>
        <c:axId val="188914376"/>
        <c:axId val="188915944"/>
      </c:barChart>
      <c:catAx>
        <c:axId val="188914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188915944"/>
        <c:crosses val="autoZero"/>
        <c:auto val="1"/>
        <c:lblAlgn val="ctr"/>
        <c:lblOffset val="100"/>
        <c:noMultiLvlLbl val="0"/>
      </c:catAx>
      <c:valAx>
        <c:axId val="188915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188914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376391412642212"/>
          <c:y val="8.2516075284845405E-2"/>
          <c:w val="0.68111561600296799"/>
          <c:h val="4.47979863710035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200" b="1">
                <a:latin typeface="Trebuchet MS" panose="020B0603020202020204" pitchFamily="34" charset="0"/>
              </a:rPr>
              <a:t>Median Family Income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969380003462239E-2"/>
          <c:y val="9.1126889195925542E-2"/>
          <c:w val="0.87567224464654503"/>
          <c:h val="0.7921850432129685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FB51D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Sheet1!$C$3:$C$9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Sheet1!$D$3:$D$9</c:f>
              <c:numCache>
                <c:formatCode>General</c:formatCode>
                <c:ptCount val="7"/>
                <c:pt idx="0">
                  <c:v>65069</c:v>
                </c:pt>
                <c:pt idx="1">
                  <c:v>63634</c:v>
                </c:pt>
                <c:pt idx="2">
                  <c:v>67256</c:v>
                </c:pt>
                <c:pt idx="3">
                  <c:v>38864</c:v>
                </c:pt>
                <c:pt idx="4">
                  <c:v>63750</c:v>
                </c:pt>
                <c:pt idx="5">
                  <c:v>41875</c:v>
                </c:pt>
                <c:pt idx="6">
                  <c:v>70938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190579384"/>
        <c:axId val="190576640"/>
      </c:barChart>
      <c:catAx>
        <c:axId val="190579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190576640"/>
        <c:crosses val="autoZero"/>
        <c:auto val="1"/>
        <c:lblAlgn val="ctr"/>
        <c:lblOffset val="100"/>
        <c:noMultiLvlLbl val="0"/>
      </c:catAx>
      <c:valAx>
        <c:axId val="190576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190579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200" b="1">
                <a:latin typeface="Trebuchet MS" panose="020B0603020202020204" pitchFamily="34" charset="0"/>
              </a:rPr>
              <a:t>Median Household Income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94340686752999E-2"/>
          <c:y val="9.1126889195925542E-2"/>
          <c:w val="0.86327552547667064"/>
          <c:h val="0.7921850432129685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FB51D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Sheet1!$C$3:$C$9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Sheet1!$E$3:$E$9</c:f>
              <c:numCache>
                <c:formatCode>General</c:formatCode>
                <c:ptCount val="7"/>
                <c:pt idx="0">
                  <c:v>51332</c:v>
                </c:pt>
                <c:pt idx="1">
                  <c:v>43962</c:v>
                </c:pt>
                <c:pt idx="2">
                  <c:v>42483</c:v>
                </c:pt>
                <c:pt idx="3">
                  <c:v>32837</c:v>
                </c:pt>
                <c:pt idx="4">
                  <c:v>57344</c:v>
                </c:pt>
                <c:pt idx="5">
                  <c:v>28929</c:v>
                </c:pt>
                <c:pt idx="6">
                  <c:v>61719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190580952"/>
        <c:axId val="190577032"/>
      </c:barChart>
      <c:catAx>
        <c:axId val="190580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190577032"/>
        <c:crosses val="autoZero"/>
        <c:auto val="1"/>
        <c:lblAlgn val="ctr"/>
        <c:lblOffset val="100"/>
        <c:noMultiLvlLbl val="0"/>
      </c:catAx>
      <c:valAx>
        <c:axId val="190577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190580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200" b="1">
                <a:latin typeface="Trebuchet MS" panose="020B0603020202020204" pitchFamily="34" charset="0"/>
              </a:rPr>
              <a:t>Per Capita Income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026268591426073"/>
          <c:y val="9.1126889195925542E-2"/>
          <c:w val="0.86317224409448823"/>
          <c:h val="0.7921850432129685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FB51D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Sheet1!$C$3:$C$9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Sheet1!$F$3:$F$9</c:f>
              <c:numCache>
                <c:formatCode>General</c:formatCode>
                <c:ptCount val="7"/>
                <c:pt idx="0">
                  <c:v>26929</c:v>
                </c:pt>
                <c:pt idx="1">
                  <c:v>22948</c:v>
                </c:pt>
                <c:pt idx="2">
                  <c:v>23241</c:v>
                </c:pt>
                <c:pt idx="3">
                  <c:v>17600</c:v>
                </c:pt>
                <c:pt idx="4">
                  <c:v>22659</c:v>
                </c:pt>
                <c:pt idx="5">
                  <c:v>20459</c:v>
                </c:pt>
                <c:pt idx="6">
                  <c:v>25145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190580560"/>
        <c:axId val="190577424"/>
      </c:barChart>
      <c:catAx>
        <c:axId val="19058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190577424"/>
        <c:crosses val="autoZero"/>
        <c:auto val="1"/>
        <c:lblAlgn val="ctr"/>
        <c:lblOffset val="100"/>
        <c:noMultiLvlLbl val="0"/>
      </c:catAx>
      <c:valAx>
        <c:axId val="19057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190580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200" b="1">
                <a:latin typeface="Trebuchet MS" panose="020B0603020202020204" pitchFamily="34" charset="0"/>
              </a:rPr>
              <a:t>Percent Below Poverty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969380003462239E-2"/>
          <c:y val="9.1126889195925542E-2"/>
          <c:w val="0.87567224464654503"/>
          <c:h val="0.7921850432129685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FB51D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Sheet1!$C$3:$C$9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Sheet1!$G$3:$G$9</c:f>
              <c:numCache>
                <c:formatCode>0.0%</c:formatCode>
                <c:ptCount val="7"/>
                <c:pt idx="0">
                  <c:v>0.13700000000000001</c:v>
                </c:pt>
                <c:pt idx="1">
                  <c:v>0.23200000000000001</c:v>
                </c:pt>
                <c:pt idx="2">
                  <c:v>0.26800000000000002</c:v>
                </c:pt>
                <c:pt idx="3">
                  <c:v>0.19</c:v>
                </c:pt>
                <c:pt idx="4">
                  <c:v>0.126</c:v>
                </c:pt>
                <c:pt idx="5">
                  <c:v>8.3000000000000004E-2</c:v>
                </c:pt>
                <c:pt idx="6">
                  <c:v>4.2000000000000003E-2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190582912"/>
        <c:axId val="190578208"/>
      </c:barChart>
      <c:catAx>
        <c:axId val="19058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190578208"/>
        <c:crosses val="autoZero"/>
        <c:auto val="1"/>
        <c:lblAlgn val="ctr"/>
        <c:lblOffset val="100"/>
        <c:noMultiLvlLbl val="0"/>
      </c:catAx>
      <c:valAx>
        <c:axId val="190578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19058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2200"/>
            </a:pPr>
            <a:r>
              <a:rPr lang="en-US" sz="2200"/>
              <a:t>Percent Below Poverty by Age Group</a:t>
            </a:r>
          </a:p>
        </c:rich>
      </c:tx>
      <c:layout>
        <c:manualLayout>
          <c:xMode val="edge"/>
          <c:yMode val="edge"/>
          <c:x val="0.22088180153951345"/>
          <c:y val="2.247652376786235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928626568737716E-2"/>
          <c:y val="0.12203703703703705"/>
          <c:w val="0.90066521096627628"/>
          <c:h val="0.733770632837561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'B17001'!$V$65</c:f>
              <c:strCache>
                <c:ptCount val="1"/>
                <c:pt idx="0">
                  <c:v>Kansas</c:v>
                </c:pt>
              </c:strCache>
            </c:strRef>
          </c:tx>
          <c:spPr>
            <a:solidFill>
              <a:srgbClr val="FFCF1D"/>
            </a:solidFill>
            <a:ln w="25400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'B17001'!$U$93:$U$102</c:f>
              <c:strCache>
                <c:ptCount val="10"/>
                <c:pt idx="0">
                  <c:v>0-4</c:v>
                </c:pt>
                <c:pt idx="1">
                  <c:v>5-11</c:v>
                </c:pt>
                <c:pt idx="2">
                  <c:v>12-17</c:v>
                </c:pt>
                <c:pt idx="3">
                  <c:v>18-24</c:v>
                </c:pt>
                <c:pt idx="4">
                  <c:v>25-34</c:v>
                </c:pt>
                <c:pt idx="5">
                  <c:v>35-44</c:v>
                </c:pt>
                <c:pt idx="6">
                  <c:v>45-54</c:v>
                </c:pt>
                <c:pt idx="7">
                  <c:v>55-64</c:v>
                </c:pt>
                <c:pt idx="8">
                  <c:v>65-74</c:v>
                </c:pt>
                <c:pt idx="9">
                  <c:v>75+</c:v>
                </c:pt>
              </c:strCache>
            </c:strRef>
          </c:cat>
          <c:val>
            <c:numRef>
              <c:f>'B17001'!$V$93:$V$102</c:f>
              <c:numCache>
                <c:formatCode>0.00%</c:formatCode>
                <c:ptCount val="10"/>
                <c:pt idx="0">
                  <c:v>0.23477215823735603</c:v>
                </c:pt>
                <c:pt idx="1">
                  <c:v>0.1928787452271136</c:v>
                </c:pt>
                <c:pt idx="2">
                  <c:v>0.14998708322216434</c:v>
                </c:pt>
                <c:pt idx="3">
                  <c:v>0.28142030940884871</c:v>
                </c:pt>
                <c:pt idx="4">
                  <c:v>0.14812683783074324</c:v>
                </c:pt>
                <c:pt idx="5">
                  <c:v>0.10752024455123965</c:v>
                </c:pt>
                <c:pt idx="6">
                  <c:v>8.8132891480347336E-2</c:v>
                </c:pt>
                <c:pt idx="7">
                  <c:v>7.9615817719719997E-2</c:v>
                </c:pt>
                <c:pt idx="8">
                  <c:v>6.2209618941553378E-2</c:v>
                </c:pt>
                <c:pt idx="9">
                  <c:v>8.6942812766404684E-2</c:v>
                </c:pt>
              </c:numCache>
            </c:numRef>
          </c:val>
        </c:ser>
        <c:ser>
          <c:idx val="1"/>
          <c:order val="1"/>
          <c:tx>
            <c:strRef>
              <c:f>'B17001'!$X$65</c:f>
              <c:strCache>
                <c:ptCount val="1"/>
                <c:pt idx="0">
                  <c:v>Riley County</c:v>
                </c:pt>
              </c:strCache>
            </c:strRef>
          </c:tx>
          <c:spPr>
            <a:solidFill>
              <a:srgbClr val="9FB51D"/>
            </a:solidFill>
            <a:ln w="25400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'B17001'!$U$93:$U$102</c:f>
              <c:strCache>
                <c:ptCount val="10"/>
                <c:pt idx="0">
                  <c:v>0-4</c:v>
                </c:pt>
                <c:pt idx="1">
                  <c:v>5-11</c:v>
                </c:pt>
                <c:pt idx="2">
                  <c:v>12-17</c:v>
                </c:pt>
                <c:pt idx="3">
                  <c:v>18-24</c:v>
                </c:pt>
                <c:pt idx="4">
                  <c:v>25-34</c:v>
                </c:pt>
                <c:pt idx="5">
                  <c:v>35-44</c:v>
                </c:pt>
                <c:pt idx="6">
                  <c:v>45-54</c:v>
                </c:pt>
                <c:pt idx="7">
                  <c:v>55-64</c:v>
                </c:pt>
                <c:pt idx="8">
                  <c:v>65-74</c:v>
                </c:pt>
                <c:pt idx="9">
                  <c:v>75+</c:v>
                </c:pt>
              </c:strCache>
            </c:strRef>
          </c:cat>
          <c:val>
            <c:numRef>
              <c:f>'B17001'!$X$93:$X$102</c:f>
              <c:numCache>
                <c:formatCode>0.00%</c:formatCode>
                <c:ptCount val="10"/>
                <c:pt idx="0">
                  <c:v>0.14191928943811546</c:v>
                </c:pt>
                <c:pt idx="1">
                  <c:v>0.13460427498555749</c:v>
                </c:pt>
                <c:pt idx="2">
                  <c:v>2.7632790911882098E-2</c:v>
                </c:pt>
                <c:pt idx="3">
                  <c:v>0.59646091515729271</c:v>
                </c:pt>
                <c:pt idx="4">
                  <c:v>0.1180731618978631</c:v>
                </c:pt>
                <c:pt idx="5">
                  <c:v>8.7904599659284502E-2</c:v>
                </c:pt>
                <c:pt idx="6">
                  <c:v>5.5565578206747249E-2</c:v>
                </c:pt>
                <c:pt idx="7">
                  <c:v>4.9330783938814529E-2</c:v>
                </c:pt>
                <c:pt idx="8">
                  <c:v>3.2155477031802118E-2</c:v>
                </c:pt>
                <c:pt idx="9">
                  <c:v>5.3090004147656571E-2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-27"/>
        <c:axId val="190578992"/>
        <c:axId val="190583696"/>
      </c:barChart>
      <c:catAx>
        <c:axId val="19057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en-US"/>
          </a:p>
        </c:txPr>
        <c:crossAx val="190583696"/>
        <c:crosses val="autoZero"/>
        <c:auto val="1"/>
        <c:lblAlgn val="ctr"/>
        <c:lblOffset val="100"/>
        <c:noMultiLvlLbl val="0"/>
      </c:catAx>
      <c:valAx>
        <c:axId val="190583696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 sz="1400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190578992"/>
        <c:crosses val="autoZero"/>
        <c:crossBetween val="between"/>
      </c:valAx>
      <c:spPr>
        <a:noFill/>
        <a:ln>
          <a:solidFill>
            <a:schemeClr val="tx1">
              <a:lumMod val="15000"/>
              <a:lumOff val="8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27617558834557443"/>
          <c:y val="0.94797696121318165"/>
          <c:w val="0.36921745075983148"/>
          <c:h val="4.0911927675707206E-2"/>
        </c:manualLayout>
      </c:layout>
      <c:overlay val="0"/>
      <c:spPr>
        <a:noFill/>
        <a:ln w="25400">
          <a:noFill/>
        </a:ln>
      </c:spPr>
      <c:txPr>
        <a:bodyPr rot="0" vert="horz"/>
        <a:lstStyle/>
        <a:p>
          <a:pPr>
            <a:defRPr sz="1400">
              <a:solidFill>
                <a:schemeClr val="tx1">
                  <a:lumMod val="50000"/>
                  <a:lumOff val="50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Trebuchet MS" panose="020B0603020202020204" pitchFamily="34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A0CEFF-EC17-41A6-A735-39532E24E07D}" type="doc">
      <dgm:prSet loTypeId="urn:microsoft.com/office/officeart/2009/3/layout/IncreasingArrows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C9F940-6DE8-4B8B-8C23-756C9480E641}">
      <dgm:prSet phldrT="[Text]" custT="1"/>
      <dgm:spPr>
        <a:xfrm>
          <a:off x="24230" y="4680"/>
          <a:ext cx="8355311" cy="1216851"/>
        </a:xfrm>
        <a:gradFill rotWithShape="0">
          <a:gsLst>
            <a:gs pos="0">
              <a:srgbClr val="629DD1">
                <a:hueOff val="0"/>
                <a:satOff val="0"/>
                <a:lumOff val="0"/>
                <a:alphaOff val="0"/>
                <a:shade val="70000"/>
                <a:satMod val="120000"/>
              </a:srgbClr>
            </a:gs>
            <a:gs pos="35000">
              <a:srgbClr val="629DD1">
                <a:hueOff val="0"/>
                <a:satOff val="0"/>
                <a:lumOff val="0"/>
                <a:alphaOff val="0"/>
                <a:shade val="100000"/>
                <a:satMod val="150000"/>
              </a:srgbClr>
            </a:gs>
            <a:gs pos="70000">
              <a:srgbClr val="629DD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rgbClr>
            </a:gs>
            <a:gs pos="100000">
              <a:srgbClr val="629DD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rgbClr>
            </a:gs>
          </a:gsLst>
          <a:lin ang="162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88900" dist="38100" dir="6600000" sx="101000" sy="101000" rotWithShape="0">
            <a:srgbClr val="000000">
              <a:alpha val="50000"/>
            </a:srgbClr>
          </a:outerShdw>
        </a:effectLst>
        <a:scene3d>
          <a:camera prst="perspectiveFront" fov="3000000"/>
          <a:lightRig rig="morning" dir="tl">
            <a:rot lat="0" lon="0" rev="1800000"/>
          </a:lightRig>
        </a:scene3d>
        <a:sp3d contourW="38100" prstMaterial="softEdge">
          <a:bevelT w="25400" h="38100"/>
          <a:contourClr>
            <a:srgbClr val="629DD1">
              <a:hueOff val="0"/>
              <a:satOff val="0"/>
              <a:lumOff val="0"/>
              <a:alphaOff val="0"/>
              <a:tint val="60000"/>
            </a:srgbClr>
          </a:contourClr>
        </a:sp3d>
      </dgm:spPr>
      <dgm:t>
        <a:bodyPr/>
        <a:lstStyle/>
        <a:p>
          <a:r>
            <a:rPr lang="en-US" sz="1600" b="1" dirty="0" smtClean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Comprehensive Community Needs Assessment</a:t>
          </a:r>
          <a:endParaRPr lang="en-US" sz="1600" b="1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2A2EA26C-BE3F-447E-BF6F-D161F48FBD36}" type="parTrans" cxnId="{F5C4A559-BAAB-490E-AEB4-E7958653C290}">
      <dgm:prSet/>
      <dgm:spPr/>
      <dgm:t>
        <a:bodyPr/>
        <a:lstStyle/>
        <a:p>
          <a:endParaRPr lang="en-US"/>
        </a:p>
      </dgm:t>
    </dgm:pt>
    <dgm:pt modelId="{9C732419-243E-4C6D-8B73-19D181596280}" type="sibTrans" cxnId="{F5C4A559-BAAB-490E-AEB4-E7958653C290}">
      <dgm:prSet/>
      <dgm:spPr/>
      <dgm:t>
        <a:bodyPr/>
        <a:lstStyle/>
        <a:p>
          <a:endParaRPr lang="en-US"/>
        </a:p>
      </dgm:t>
    </dgm:pt>
    <dgm:pt modelId="{94BA59FE-39F2-4343-8CD7-CCF53B39A180}">
      <dgm:prSet phldrT="[Text]" custT="1"/>
      <dgm:spPr>
        <a:xfrm>
          <a:off x="24230" y="943049"/>
          <a:ext cx="2573435" cy="234410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629DD1"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88900" dist="38100" dir="6600000" sx="101000" sy="101000" rotWithShape="0">
            <a:srgbClr val="000000">
              <a:alpha val="50000"/>
            </a:srgbClr>
          </a:outerShdw>
        </a:effectLst>
        <a:scene3d>
          <a:camera prst="perspectiveFront" fov="3000000"/>
          <a:lightRig rig="morning" dir="tl">
            <a:rot lat="0" lon="0" rev="1800000"/>
          </a:lightRig>
        </a:scene3d>
        <a:sp3d contourW="38100" prstMaterial="softEdge">
          <a:bevelT w="25400" h="38100"/>
          <a:contourClr>
            <a:sysClr val="window" lastClr="FFFFFF">
              <a:hueOff val="0"/>
              <a:satOff val="0"/>
              <a:lumOff val="0"/>
              <a:alphaOff val="0"/>
              <a:tint val="60000"/>
            </a:sysClr>
          </a:contourClr>
        </a:sp3d>
      </dgm:spPr>
      <dgm:t>
        <a:bodyPr/>
        <a:lstStyle/>
        <a:p>
          <a:endParaRPr lang="en-US" sz="10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Community Survey – over 1,000 respondents</a:t>
          </a:r>
        </a:p>
        <a:p>
          <a:endParaRPr lang="en-US" sz="14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Stakeholder Interviews</a:t>
          </a:r>
        </a:p>
        <a:p>
          <a:endParaRPr lang="en-US" sz="14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Focus Groups</a:t>
          </a:r>
        </a:p>
        <a:p>
          <a:endParaRPr lang="en-US" sz="14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Data Review</a:t>
          </a:r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A482F069-E864-4E7B-99A3-EC6924FEABA2}" type="parTrans" cxnId="{E29D62C4-405A-4C26-BCDA-20A033D338FF}">
      <dgm:prSet/>
      <dgm:spPr/>
      <dgm:t>
        <a:bodyPr/>
        <a:lstStyle/>
        <a:p>
          <a:endParaRPr lang="en-US"/>
        </a:p>
      </dgm:t>
    </dgm:pt>
    <dgm:pt modelId="{88ED1A66-8CFA-4DE7-9ECE-CD0634D99575}" type="sibTrans" cxnId="{E29D62C4-405A-4C26-BCDA-20A033D338FF}">
      <dgm:prSet/>
      <dgm:spPr/>
      <dgm:t>
        <a:bodyPr/>
        <a:lstStyle/>
        <a:p>
          <a:endParaRPr lang="en-US"/>
        </a:p>
      </dgm:t>
    </dgm:pt>
    <dgm:pt modelId="{7EF1212F-64C2-4D24-B12C-79E8F71E522A}">
      <dgm:prSet phldrT="[Text]" custT="1"/>
      <dgm:spPr>
        <a:xfrm>
          <a:off x="2597666" y="410298"/>
          <a:ext cx="5781875" cy="1216851"/>
        </a:xfrm>
        <a:solidFill>
          <a:srgbClr val="297FD5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88900" dist="38100" dir="6600000" sx="101000" sy="101000" rotWithShape="0">
            <a:srgbClr val="000000">
              <a:alpha val="50000"/>
            </a:srgbClr>
          </a:outerShdw>
        </a:effectLst>
        <a:scene3d>
          <a:camera prst="perspectiveFront" fov="3000000"/>
          <a:lightRig rig="morning" dir="tl">
            <a:rot lat="0" lon="0" rev="1800000"/>
          </a:lightRig>
        </a:scene3d>
        <a:sp3d contourW="38100" prstMaterial="softEdge">
          <a:bevelT w="25400" h="38100"/>
          <a:contourClr>
            <a:srgbClr val="629DD1">
              <a:hueOff val="0"/>
              <a:satOff val="0"/>
              <a:lumOff val="0"/>
              <a:alphaOff val="0"/>
              <a:tint val="60000"/>
            </a:srgbClr>
          </a:contourClr>
        </a:sp3d>
      </dgm:spPr>
      <dgm:t>
        <a:bodyPr/>
        <a:lstStyle/>
        <a:p>
          <a:r>
            <a:rPr lang="en-US" sz="1600" b="1" dirty="0" smtClean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Local Public Health Systems Performance</a:t>
          </a:r>
          <a:endParaRPr lang="en-US" sz="1600" b="1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DACAE67F-E400-4D71-B110-9F380BEC0B74}" type="parTrans" cxnId="{0B93EB0D-DD68-4591-8B7B-9C6E32B7A798}">
      <dgm:prSet/>
      <dgm:spPr/>
      <dgm:t>
        <a:bodyPr/>
        <a:lstStyle/>
        <a:p>
          <a:endParaRPr lang="en-US"/>
        </a:p>
      </dgm:t>
    </dgm:pt>
    <dgm:pt modelId="{93626A09-AEFC-44F6-935D-8FF9279A6C01}" type="sibTrans" cxnId="{0B93EB0D-DD68-4591-8B7B-9C6E32B7A798}">
      <dgm:prSet/>
      <dgm:spPr/>
      <dgm:t>
        <a:bodyPr/>
        <a:lstStyle/>
        <a:p>
          <a:endParaRPr lang="en-US"/>
        </a:p>
      </dgm:t>
    </dgm:pt>
    <dgm:pt modelId="{6F543F51-1F1A-4E82-A5D4-098069BA6D02}">
      <dgm:prSet phldrT="[Text]" custT="1"/>
      <dgm:spPr>
        <a:xfrm>
          <a:off x="2597666" y="1348666"/>
          <a:ext cx="2573435" cy="234410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629DD1"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88900" dist="38100" dir="6600000" sx="101000" sy="101000" rotWithShape="0">
            <a:srgbClr val="000000">
              <a:alpha val="50000"/>
            </a:srgbClr>
          </a:outerShdw>
        </a:effectLst>
        <a:scene3d>
          <a:camera prst="perspectiveFront" fov="3000000"/>
          <a:lightRig rig="morning" dir="tl">
            <a:rot lat="0" lon="0" rev="1800000"/>
          </a:lightRig>
        </a:scene3d>
        <a:sp3d contourW="38100" prstMaterial="softEdge">
          <a:bevelT w="25400" h="38100"/>
          <a:contourClr>
            <a:sysClr val="window" lastClr="FFFFFF">
              <a:hueOff val="0"/>
              <a:satOff val="0"/>
              <a:lumOff val="0"/>
              <a:alphaOff val="0"/>
              <a:tint val="60000"/>
            </a:sysClr>
          </a:contourClr>
        </a:sp3d>
      </dgm:spPr>
      <dgm:t>
        <a:bodyPr/>
        <a:lstStyle/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Review of the Public Health System by Subject Matter Experts and Community Stakeholders</a:t>
          </a:r>
          <a:endParaRPr lang="en-US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A1C5F276-E043-412C-8AC9-CC8B20869AA3}" type="parTrans" cxnId="{088755AE-36D0-4177-AF5F-2C7648053FE0}">
      <dgm:prSet/>
      <dgm:spPr/>
      <dgm:t>
        <a:bodyPr/>
        <a:lstStyle/>
        <a:p>
          <a:endParaRPr lang="en-US"/>
        </a:p>
      </dgm:t>
    </dgm:pt>
    <dgm:pt modelId="{E212F914-FC20-487B-A7CC-9AF94785060A}" type="sibTrans" cxnId="{088755AE-36D0-4177-AF5F-2C7648053FE0}">
      <dgm:prSet/>
      <dgm:spPr/>
      <dgm:t>
        <a:bodyPr/>
        <a:lstStyle/>
        <a:p>
          <a:endParaRPr lang="en-US"/>
        </a:p>
      </dgm:t>
    </dgm:pt>
    <dgm:pt modelId="{55880368-DA22-48B4-B69A-1BB5DE73779E}">
      <dgm:prSet phldrT="[Text]" custT="1"/>
      <dgm:spPr>
        <a:xfrm>
          <a:off x="5171102" y="815915"/>
          <a:ext cx="3208439" cy="1216851"/>
        </a:xfrm>
        <a:solidFill>
          <a:srgbClr val="4A66AC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88900" dist="38100" dir="6600000" sx="101000" sy="101000" rotWithShape="0">
            <a:srgbClr val="000000">
              <a:alpha val="50000"/>
            </a:srgbClr>
          </a:outerShdw>
        </a:effectLst>
        <a:scene3d>
          <a:camera prst="perspectiveFront" fov="3000000"/>
          <a:lightRig rig="morning" dir="tl">
            <a:rot lat="0" lon="0" rev="1800000"/>
          </a:lightRig>
        </a:scene3d>
        <a:sp3d contourW="38100" prstMaterial="softEdge">
          <a:bevelT w="25400" h="38100"/>
          <a:contourClr>
            <a:srgbClr val="629DD1">
              <a:hueOff val="0"/>
              <a:satOff val="0"/>
              <a:lumOff val="0"/>
              <a:alphaOff val="0"/>
              <a:tint val="60000"/>
            </a:srgbClr>
          </a:contourClr>
        </a:sp3d>
      </dgm:spPr>
      <dgm:t>
        <a:bodyPr/>
        <a:lstStyle/>
        <a:p>
          <a:r>
            <a:rPr lang="en-US" sz="1600" b="1" dirty="0" smtClean="0">
              <a:solidFill>
                <a:srgbClr val="FFCF1D"/>
              </a:solidFill>
              <a:latin typeface="Century Gothic"/>
              <a:ea typeface="+mn-ea"/>
              <a:cs typeface="+mn-cs"/>
            </a:rPr>
            <a:t>Community Health Improvement Plan</a:t>
          </a:r>
          <a:endParaRPr lang="en-US" sz="1600" b="1" dirty="0">
            <a:solidFill>
              <a:srgbClr val="FFCF1D"/>
            </a:solidFill>
            <a:latin typeface="Century Gothic"/>
            <a:ea typeface="+mn-ea"/>
            <a:cs typeface="+mn-cs"/>
          </a:endParaRPr>
        </a:p>
      </dgm:t>
    </dgm:pt>
    <dgm:pt modelId="{1042EFE7-4822-4512-8E37-BE7B9783C58E}" type="parTrans" cxnId="{3869F0CE-D7AE-4EF6-94F9-018AF41C49E0}">
      <dgm:prSet/>
      <dgm:spPr/>
      <dgm:t>
        <a:bodyPr/>
        <a:lstStyle/>
        <a:p>
          <a:endParaRPr lang="en-US"/>
        </a:p>
      </dgm:t>
    </dgm:pt>
    <dgm:pt modelId="{97C83D36-19DC-4A06-909E-1EECFAB3E15F}" type="sibTrans" cxnId="{3869F0CE-D7AE-4EF6-94F9-018AF41C49E0}">
      <dgm:prSet/>
      <dgm:spPr/>
      <dgm:t>
        <a:bodyPr/>
        <a:lstStyle/>
        <a:p>
          <a:endParaRPr lang="en-US"/>
        </a:p>
      </dgm:t>
    </dgm:pt>
    <dgm:pt modelId="{0B850794-DE9E-44B6-A3BA-C602FB4356A5}">
      <dgm:prSet phldrT="[Text]" custT="1"/>
      <dgm:spPr>
        <a:xfrm>
          <a:off x="5171102" y="1754283"/>
          <a:ext cx="2573435" cy="2309798"/>
        </a:xfrm>
        <a:solidFill>
          <a:srgbClr val="FFE997"/>
        </a:solidFill>
        <a:ln w="12700" cap="flat" cmpd="sng" algn="ctr">
          <a:solidFill>
            <a:srgbClr val="629DD1"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88900" dist="38100" dir="6600000" sx="101000" sy="101000" rotWithShape="0">
            <a:srgbClr val="000000">
              <a:alpha val="50000"/>
            </a:srgbClr>
          </a:outerShdw>
        </a:effectLst>
        <a:scene3d>
          <a:camera prst="perspectiveFront" fov="3000000"/>
          <a:lightRig rig="morning" dir="tl">
            <a:rot lat="0" lon="0" rev="1800000"/>
          </a:lightRig>
        </a:scene3d>
        <a:sp3d contourW="38100" prstMaterial="softEdge">
          <a:bevelT w="25400" h="38100"/>
          <a:contourClr>
            <a:sysClr val="window" lastClr="FFFFFF">
              <a:hueOff val="0"/>
              <a:satOff val="0"/>
              <a:lumOff val="0"/>
              <a:alphaOff val="0"/>
              <a:tint val="60000"/>
            </a:sysClr>
          </a:contourClr>
        </a:sp3d>
      </dgm:spPr>
      <dgm:t>
        <a:bodyPr/>
        <a:lstStyle/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Determining top health priorities to address and improve through coordinated efforts in the next 3-5 years.</a:t>
          </a:r>
          <a:endParaRPr lang="en-US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38DB4333-EC31-46D2-9929-C5C22CEFB52E}" type="parTrans" cxnId="{5A0CC795-A9F9-423A-84EF-21D8A20C8086}">
      <dgm:prSet/>
      <dgm:spPr/>
      <dgm:t>
        <a:bodyPr/>
        <a:lstStyle/>
        <a:p>
          <a:endParaRPr lang="en-US"/>
        </a:p>
      </dgm:t>
    </dgm:pt>
    <dgm:pt modelId="{AEFB4807-5C79-4149-9DCA-C04F1285BFC0}" type="sibTrans" cxnId="{5A0CC795-A9F9-423A-84EF-21D8A20C8086}">
      <dgm:prSet/>
      <dgm:spPr/>
      <dgm:t>
        <a:bodyPr/>
        <a:lstStyle/>
        <a:p>
          <a:endParaRPr lang="en-US"/>
        </a:p>
      </dgm:t>
    </dgm:pt>
    <dgm:pt modelId="{03BBB77A-CBF9-4176-BE76-59D9781944CA}">
      <dgm:prSet phldrT="[Text]"/>
      <dgm:spPr>
        <a:xfrm>
          <a:off x="5171102" y="1754283"/>
          <a:ext cx="2573435" cy="2309798"/>
        </a:xfrm>
        <a:solidFill>
          <a:srgbClr val="FFE997"/>
        </a:solidFill>
        <a:ln w="12700" cap="flat" cmpd="sng" algn="ctr">
          <a:solidFill>
            <a:srgbClr val="629DD1"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88900" dist="38100" dir="6600000" sx="101000" sy="101000" rotWithShape="0">
            <a:srgbClr val="000000">
              <a:alpha val="50000"/>
            </a:srgbClr>
          </a:outerShdw>
        </a:effectLst>
        <a:scene3d>
          <a:camera prst="perspectiveFront" fov="3000000"/>
          <a:lightRig rig="morning" dir="tl">
            <a:rot lat="0" lon="0" rev="1800000"/>
          </a:lightRig>
        </a:scene3d>
        <a:sp3d contourW="38100" prstMaterial="softEdge">
          <a:bevelT w="25400" h="38100"/>
          <a:contourClr>
            <a:sysClr val="window" lastClr="FFFFFF">
              <a:hueOff val="0"/>
              <a:satOff val="0"/>
              <a:lumOff val="0"/>
              <a:alphaOff val="0"/>
              <a:tint val="60000"/>
            </a:sysClr>
          </a:contourClr>
        </a:sp3d>
      </dgm:spPr>
      <dgm:t>
        <a:bodyPr/>
        <a:lstStyle/>
        <a:p>
          <a:endParaRPr lang="en-US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03D1BE01-C47E-4833-ADA3-82B2278CE4D1}" type="parTrans" cxnId="{3C53BB01-ADF0-48EA-B2D4-1811FEC86C17}">
      <dgm:prSet/>
      <dgm:spPr/>
      <dgm:t>
        <a:bodyPr/>
        <a:lstStyle/>
        <a:p>
          <a:endParaRPr lang="en-US"/>
        </a:p>
      </dgm:t>
    </dgm:pt>
    <dgm:pt modelId="{2B496A7C-A281-4631-8A96-8B5669BF1792}" type="sibTrans" cxnId="{3C53BB01-ADF0-48EA-B2D4-1811FEC86C17}">
      <dgm:prSet/>
      <dgm:spPr/>
      <dgm:t>
        <a:bodyPr/>
        <a:lstStyle/>
        <a:p>
          <a:endParaRPr lang="en-US"/>
        </a:p>
      </dgm:t>
    </dgm:pt>
    <dgm:pt modelId="{67042967-4F42-4774-AB24-B663ED5CC89F}" type="pres">
      <dgm:prSet presAssocID="{67A0CEFF-EC17-41A6-A735-39532E24E07D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2214B99-8F53-4A0C-A0B8-B375030FA7A3}" type="pres">
      <dgm:prSet presAssocID="{D5C9F940-6DE8-4B8B-8C23-756C9480E641}" presName="parentText1" presStyleLbl="node1" presStyleIdx="0" presStyleCnt="3" custLinFactNeighborX="-290" custLinFactNeighborY="-7357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2646B17D-AA84-417A-8F7D-3FB7AAE269F0}" type="pres">
      <dgm:prSet presAssocID="{D5C9F940-6DE8-4B8B-8C23-756C9480E641}" presName="childText1" presStyleLbl="solidAlignAcc1" presStyleIdx="0" presStyleCnt="3" custLinFactNeighborX="-942" custLinFactNeighborY="-5421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E45EA9F-C47A-4834-BB4E-A1922151A596}" type="pres">
      <dgm:prSet presAssocID="{7EF1212F-64C2-4D24-B12C-79E8F71E522A}" presName="parentText2" presStyleLbl="node1" presStyleIdx="1" presStyleCnt="3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7F7AD7D1-BEED-41C2-946B-93B229B8CCFE}" type="pres">
      <dgm:prSet presAssocID="{7EF1212F-64C2-4D24-B12C-79E8F71E522A}" presName="childText2" presStyleLbl="solidAlignAcc1" presStyleIdx="1" presStyleCnt="3" custScaleY="77709" custLinFactNeighborX="334" custLinFactNeighborY="-11258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10FBE2D-4D69-4664-8ECB-EE7FA318CD40}" type="pres">
      <dgm:prSet presAssocID="{55880368-DA22-48B4-B69A-1BB5DE73779E}" presName="parentText3" presStyleLbl="node1" presStyleIdx="2" presStyleCnt="3" custLinFactNeighborX="268" custLinFactNeighborY="12343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5559E720-039E-41ED-AA8E-5521AC902E4A}" type="pres">
      <dgm:prSet presAssocID="{55880368-DA22-48B4-B69A-1BB5DE73779E}" presName="childText3" presStyleLbl="solidAlignAcc1" presStyleIdx="2" presStyleCnt="3" custScaleY="54748" custLinFactNeighborX="334" custLinFactNeighborY="-16186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37783184-26F7-49F2-B763-185A8E556880}" type="presOf" srcId="{67A0CEFF-EC17-41A6-A735-39532E24E07D}" destId="{67042967-4F42-4774-AB24-B663ED5CC89F}" srcOrd="0" destOrd="0" presId="urn:microsoft.com/office/officeart/2009/3/layout/IncreasingArrowsProcess"/>
    <dgm:cxn modelId="{088755AE-36D0-4177-AF5F-2C7648053FE0}" srcId="{7EF1212F-64C2-4D24-B12C-79E8F71E522A}" destId="{6F543F51-1F1A-4E82-A5D4-098069BA6D02}" srcOrd="0" destOrd="0" parTransId="{A1C5F276-E043-412C-8AC9-CC8B20869AA3}" sibTransId="{E212F914-FC20-487B-A7CC-9AF94785060A}"/>
    <dgm:cxn modelId="{8D519F2D-0B9C-4C69-AF01-EA5D401FCD4B}" type="presOf" srcId="{6F543F51-1F1A-4E82-A5D4-098069BA6D02}" destId="{7F7AD7D1-BEED-41C2-946B-93B229B8CCFE}" srcOrd="0" destOrd="0" presId="urn:microsoft.com/office/officeart/2009/3/layout/IncreasingArrowsProcess"/>
    <dgm:cxn modelId="{7F878BB4-6A24-415E-BB3B-426B0B12ABAE}" type="presOf" srcId="{94BA59FE-39F2-4343-8CD7-CCF53B39A180}" destId="{2646B17D-AA84-417A-8F7D-3FB7AAE269F0}" srcOrd="0" destOrd="0" presId="urn:microsoft.com/office/officeart/2009/3/layout/IncreasingArrowsProcess"/>
    <dgm:cxn modelId="{F5C4A559-BAAB-490E-AEB4-E7958653C290}" srcId="{67A0CEFF-EC17-41A6-A735-39532E24E07D}" destId="{D5C9F940-6DE8-4B8B-8C23-756C9480E641}" srcOrd="0" destOrd="0" parTransId="{2A2EA26C-BE3F-447E-BF6F-D161F48FBD36}" sibTransId="{9C732419-243E-4C6D-8B73-19D181596280}"/>
    <dgm:cxn modelId="{3869F0CE-D7AE-4EF6-94F9-018AF41C49E0}" srcId="{67A0CEFF-EC17-41A6-A735-39532E24E07D}" destId="{55880368-DA22-48B4-B69A-1BB5DE73779E}" srcOrd="2" destOrd="0" parTransId="{1042EFE7-4822-4512-8E37-BE7B9783C58E}" sibTransId="{97C83D36-19DC-4A06-909E-1EECFAB3E15F}"/>
    <dgm:cxn modelId="{5A0CC795-A9F9-423A-84EF-21D8A20C8086}" srcId="{55880368-DA22-48B4-B69A-1BB5DE73779E}" destId="{0B850794-DE9E-44B6-A3BA-C602FB4356A5}" srcOrd="0" destOrd="0" parTransId="{38DB4333-EC31-46D2-9929-C5C22CEFB52E}" sibTransId="{AEFB4807-5C79-4149-9DCA-C04F1285BFC0}"/>
    <dgm:cxn modelId="{E29D62C4-405A-4C26-BCDA-20A033D338FF}" srcId="{D5C9F940-6DE8-4B8B-8C23-756C9480E641}" destId="{94BA59FE-39F2-4343-8CD7-CCF53B39A180}" srcOrd="0" destOrd="0" parTransId="{A482F069-E864-4E7B-99A3-EC6924FEABA2}" sibTransId="{88ED1A66-8CFA-4DE7-9ECE-CD0634D99575}"/>
    <dgm:cxn modelId="{0F0ED0C7-27C3-47FD-BA30-FCB664A2F35E}" type="presOf" srcId="{7EF1212F-64C2-4D24-B12C-79E8F71E522A}" destId="{BE45EA9F-C47A-4834-BB4E-A1922151A596}" srcOrd="0" destOrd="0" presId="urn:microsoft.com/office/officeart/2009/3/layout/IncreasingArrowsProcess"/>
    <dgm:cxn modelId="{B7184950-BFA2-4444-A092-79B5C930CE7D}" type="presOf" srcId="{D5C9F940-6DE8-4B8B-8C23-756C9480E641}" destId="{52214B99-8F53-4A0C-A0B8-B375030FA7A3}" srcOrd="0" destOrd="0" presId="urn:microsoft.com/office/officeart/2009/3/layout/IncreasingArrowsProcess"/>
    <dgm:cxn modelId="{3CE463B0-1FE0-4D89-8BF0-3706E919FFBE}" type="presOf" srcId="{55880368-DA22-48B4-B69A-1BB5DE73779E}" destId="{410FBE2D-4D69-4664-8ECB-EE7FA318CD40}" srcOrd="0" destOrd="0" presId="urn:microsoft.com/office/officeart/2009/3/layout/IncreasingArrowsProcess"/>
    <dgm:cxn modelId="{0B93EB0D-DD68-4591-8B7B-9C6E32B7A798}" srcId="{67A0CEFF-EC17-41A6-A735-39532E24E07D}" destId="{7EF1212F-64C2-4D24-B12C-79E8F71E522A}" srcOrd="1" destOrd="0" parTransId="{DACAE67F-E400-4D71-B110-9F380BEC0B74}" sibTransId="{93626A09-AEFC-44F6-935D-8FF9279A6C01}"/>
    <dgm:cxn modelId="{8715EB15-3577-435D-84CC-C989DCFEE633}" type="presOf" srcId="{03BBB77A-CBF9-4176-BE76-59D9781944CA}" destId="{5559E720-039E-41ED-AA8E-5521AC902E4A}" srcOrd="0" destOrd="1" presId="urn:microsoft.com/office/officeart/2009/3/layout/IncreasingArrowsProcess"/>
    <dgm:cxn modelId="{3C53BB01-ADF0-48EA-B2D4-1811FEC86C17}" srcId="{55880368-DA22-48B4-B69A-1BB5DE73779E}" destId="{03BBB77A-CBF9-4176-BE76-59D9781944CA}" srcOrd="1" destOrd="0" parTransId="{03D1BE01-C47E-4833-ADA3-82B2278CE4D1}" sibTransId="{2B496A7C-A281-4631-8A96-8B5669BF1792}"/>
    <dgm:cxn modelId="{FD442C46-B885-478C-ABA2-AE1CAA965070}" type="presOf" srcId="{0B850794-DE9E-44B6-A3BA-C602FB4356A5}" destId="{5559E720-039E-41ED-AA8E-5521AC902E4A}" srcOrd="0" destOrd="0" presId="urn:microsoft.com/office/officeart/2009/3/layout/IncreasingArrowsProcess"/>
    <dgm:cxn modelId="{4F19A431-ECD8-440C-BF6E-1AC9610CE0BA}" type="presParOf" srcId="{67042967-4F42-4774-AB24-B663ED5CC89F}" destId="{52214B99-8F53-4A0C-A0B8-B375030FA7A3}" srcOrd="0" destOrd="0" presId="urn:microsoft.com/office/officeart/2009/3/layout/IncreasingArrowsProcess"/>
    <dgm:cxn modelId="{63914925-AB21-4BCA-A5CB-FDB71CA91529}" type="presParOf" srcId="{67042967-4F42-4774-AB24-B663ED5CC89F}" destId="{2646B17D-AA84-417A-8F7D-3FB7AAE269F0}" srcOrd="1" destOrd="0" presId="urn:microsoft.com/office/officeart/2009/3/layout/IncreasingArrowsProcess"/>
    <dgm:cxn modelId="{CE5ACA23-8170-480A-B613-50D1B067D2D5}" type="presParOf" srcId="{67042967-4F42-4774-AB24-B663ED5CC89F}" destId="{BE45EA9F-C47A-4834-BB4E-A1922151A596}" srcOrd="2" destOrd="0" presId="urn:microsoft.com/office/officeart/2009/3/layout/IncreasingArrowsProcess"/>
    <dgm:cxn modelId="{AE8935C5-3A3B-4F23-AE97-FB249365568F}" type="presParOf" srcId="{67042967-4F42-4774-AB24-B663ED5CC89F}" destId="{7F7AD7D1-BEED-41C2-946B-93B229B8CCFE}" srcOrd="3" destOrd="0" presId="urn:microsoft.com/office/officeart/2009/3/layout/IncreasingArrowsProcess"/>
    <dgm:cxn modelId="{EECFAD1C-C076-43E2-99D9-036083E23F23}" type="presParOf" srcId="{67042967-4F42-4774-AB24-B663ED5CC89F}" destId="{410FBE2D-4D69-4664-8ECB-EE7FA318CD40}" srcOrd="4" destOrd="0" presId="urn:microsoft.com/office/officeart/2009/3/layout/IncreasingArrowsProcess"/>
    <dgm:cxn modelId="{8B43EA3F-11E0-4AC3-A1ED-F56AB8335ECA}" type="presParOf" srcId="{67042967-4F42-4774-AB24-B663ED5CC89F}" destId="{5559E720-039E-41ED-AA8E-5521AC902E4A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0.7563</cdr:x>
      <cdr:y>0.96512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58000" y="6324600"/>
          <a:ext cx="2209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i="1" dirty="0" smtClean="0">
              <a:solidFill>
                <a:schemeClr val="bg1">
                  <a:lumMod val="50000"/>
                </a:schemeClr>
              </a:solidFill>
            </a:rPr>
            <a:t>* 2009 – 2013 ACS Census Estimates</a:t>
          </a:r>
          <a:endParaRPr lang="en-US" sz="1100" i="1" dirty="0">
            <a:solidFill>
              <a:schemeClr val="bg1">
                <a:lumMod val="50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C6B138-535C-4CE8-B06B-FD23AA6D68E5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9094ADA-E855-43F3-A3CF-3B9E2A35F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24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3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35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61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37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11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person – about $12,000</a:t>
            </a:r>
          </a:p>
          <a:p>
            <a:r>
              <a:rPr lang="en-US" dirty="0" smtClean="0"/>
              <a:t>2 people – about $16,000</a:t>
            </a:r>
          </a:p>
          <a:p>
            <a:r>
              <a:rPr lang="en-US" dirty="0" smtClean="0"/>
              <a:t>Family of 4 with 2 adults and 2 children &lt; 18 – about</a:t>
            </a:r>
            <a:r>
              <a:rPr lang="en-US" baseline="0" dirty="0" smtClean="0"/>
              <a:t> $24,000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48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99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73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2928" indent="-222928">
              <a:lnSpc>
                <a:spcPct val="90000"/>
              </a:lnSpc>
              <a:spcBef>
                <a:spcPct val="0"/>
              </a:spcBef>
            </a:pPr>
            <a:endParaRPr lang="en-US" sz="1100" dirty="0">
              <a:latin typeface="Calibri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61532" indent="-292897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71589" indent="-234318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40224" indent="-234318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108860" indent="-234318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77495" indent="-2343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3046131" indent="-2343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514766" indent="-2343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983402" indent="-2343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D3ECD21-6015-5143-A7D1-2246744C5DD6}" type="slidenum">
              <a:rPr lang="en-US">
                <a:solidFill>
                  <a:prstClr val="black"/>
                </a:solidFill>
              </a:rPr>
              <a:pPr eaLnBrk="1" hangingPunct="1"/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03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87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79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00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57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37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71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2011-2013</a:t>
            </a:r>
          </a:p>
          <a:p>
            <a:r>
              <a:rPr lang="en-US" dirty="0" smtClean="0"/>
              <a:t>Riley</a:t>
            </a:r>
            <a:r>
              <a:rPr lang="en-US" baseline="0" dirty="0" smtClean="0"/>
              <a:t> Co: 74,893</a:t>
            </a:r>
          </a:p>
          <a:p>
            <a:r>
              <a:rPr lang="en-US" baseline="0" dirty="0" smtClean="0"/>
              <a:t>Manhattan: 55,483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73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38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FFCF1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rgbClr val="C0D73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Shap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hap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Shap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hap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-518" y="1295400"/>
            <a:ext cx="9153144" cy="304800"/>
          </a:xfrm>
          <a:prstGeom prst="rect">
            <a:avLst/>
          </a:prstGeom>
          <a:solidFill>
            <a:srgbClr val="4B732F"/>
          </a:solidFill>
          <a:ln>
            <a:solidFill>
              <a:srgbClr val="4B7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" y="-19138"/>
            <a:ext cx="9144000" cy="1333499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FFCF1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rgbClr val="C0D73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Shap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hap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Shap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hap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/>
          <a:srcRect b="36363"/>
          <a:stretch/>
        </p:blipFill>
        <p:spPr>
          <a:xfrm>
            <a:off x="-8603" y="0"/>
            <a:ext cx="9152603" cy="10668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9144" y="1066800"/>
            <a:ext cx="9153144" cy="304800"/>
          </a:xfrm>
          <a:prstGeom prst="rect">
            <a:avLst/>
          </a:prstGeom>
          <a:solidFill>
            <a:srgbClr val="4B732F"/>
          </a:solidFill>
          <a:ln>
            <a:solidFill>
              <a:srgbClr val="4B7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18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>
              <a:defRPr>
                <a:solidFill>
                  <a:srgbClr val="6CA64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/>
              <a:pPr/>
              <a:t>3/5/2015 6:50 PM</a:t>
            </a:fld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hap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092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rgbClr val="008A6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rgbClr val="FFCF1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772400" cy="990600"/>
          </a:xfrm>
          <a:solidFill>
            <a:srgbClr val="C0D730"/>
          </a:solidFill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hap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n-US" smtClean="0"/>
              <a:pPr/>
              <a:t>3/5/2015 6:50 PM</a:t>
            </a:fld>
            <a:endParaRPr lang="en-US"/>
          </a:p>
        </p:txBody>
      </p:sp>
      <p:sp>
        <p:nvSpPr>
          <p:cNvPr id="14" name="Shap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65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hap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hap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hap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en-US" smtClean="0"/>
              <a:pPr/>
              <a:t>3/5/2015 6:50 PM</a:t>
            </a:fld>
            <a:endParaRPr lang="en-US"/>
          </a:p>
        </p:txBody>
      </p:sp>
      <p:sp>
        <p:nvSpPr>
          <p:cNvPr id="12" name="Shap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19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hap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hap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hap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en-US" smtClean="0"/>
              <a:pPr/>
              <a:t>3/5/2015 6:50 PM</a:t>
            </a:fld>
            <a:endParaRPr lang="en-US"/>
          </a:p>
        </p:txBody>
      </p:sp>
      <p:sp>
        <p:nvSpPr>
          <p:cNvPr id="14" name="Shap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Shap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rgbClr val="C0D730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Shap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rgbClr val="C0D730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1324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3/5/2015 6:50 PM</a:t>
            </a:fld>
            <a:endParaRPr lang="en-US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9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3/5/2015 6:50 PM</a:t>
            </a:fld>
            <a:endParaRPr lang="en-US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49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n-US" smtClean="0"/>
              <a:pPr/>
              <a:t>3/5/2015 6:50 PM</a:t>
            </a:fld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131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en-US" smtClean="0"/>
              <a:pPr/>
              <a:t>3/5/2015 6:50 PM</a:t>
            </a:fld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solidFill>
            <a:srgbClr val="C0D730"/>
          </a:solidFill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hap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474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65342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428"/>
            <a:ext cx="7388352" cy="682287"/>
          </a:xfrm>
        </p:spPr>
        <p:txBody>
          <a:bodyPr/>
          <a:lstStyle>
            <a:lvl1pPr>
              <a:defRPr>
                <a:solidFill>
                  <a:srgbClr val="143F6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1068019"/>
            <a:ext cx="8409791" cy="505814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57997" y="6173109"/>
            <a:ext cx="319990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/>
          <a:lstStyle/>
          <a:p>
            <a:fld id="{2BA96432-FC00-474E-991D-B2DBB399DFF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4231190" y="6326571"/>
            <a:ext cx="3262083" cy="365125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Healthy people in a healthy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704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>
              <a:defRPr>
                <a:solidFill>
                  <a:srgbClr val="6CA64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/>
              <a:pPr/>
              <a:t>3/5/2015 6:50 PM</a:t>
            </a:fld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hap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rgbClr val="008A6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rgbClr val="FFCF1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772400" cy="990600"/>
          </a:xfrm>
          <a:solidFill>
            <a:srgbClr val="C0D730"/>
          </a:solidFill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hap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n-US" smtClean="0"/>
              <a:pPr/>
              <a:t>3/5/2015 6:50 PM</a:t>
            </a:fld>
            <a:endParaRPr lang="en-US"/>
          </a:p>
        </p:txBody>
      </p:sp>
      <p:sp>
        <p:nvSpPr>
          <p:cNvPr id="14" name="Shap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hap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hap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hap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en-US" smtClean="0"/>
              <a:pPr/>
              <a:t>3/5/2015 6:50 PM</a:t>
            </a:fld>
            <a:endParaRPr lang="en-US"/>
          </a:p>
        </p:txBody>
      </p:sp>
      <p:sp>
        <p:nvSpPr>
          <p:cNvPr id="12" name="Shap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hap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hap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hap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en-US" smtClean="0"/>
              <a:pPr/>
              <a:t>3/5/2015 6:50 PM</a:t>
            </a:fld>
            <a:endParaRPr lang="en-US"/>
          </a:p>
        </p:txBody>
      </p:sp>
      <p:sp>
        <p:nvSpPr>
          <p:cNvPr id="14" name="Shap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Shap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rgbClr val="C0D730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Shap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rgbClr val="C0D730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3/5/2015 6:50 PM</a:t>
            </a:fld>
            <a:endParaRPr lang="en-US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3/5/2015 6:50 PM</a:t>
            </a:fld>
            <a:endParaRPr lang="en-US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56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n-US" smtClean="0"/>
              <a:pPr/>
              <a:t>3/5/2015 6:50 PM</a:t>
            </a:fld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.viachristi.org/sites/default/files/pictures/Hospitals/manhattan/Mercy-logo-for-FB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827" y="6095806"/>
            <a:ext cx="626745" cy="626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chckansas.coventryhealthcare.com/web/groups/public/@cvty_regional_chcks/documents/graphic/c076389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835" y="6248206"/>
            <a:ext cx="964882" cy="427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www.rileycountyks.gov/ImageRepository/Document?documentID=11539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67" y="6233991"/>
            <a:ext cx="556966" cy="455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en-US" smtClean="0"/>
              <a:pPr/>
              <a:t>3/5/2015 6:50 PM</a:t>
            </a:fld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solidFill>
            <a:srgbClr val="C0D730"/>
          </a:solidFill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hap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FFCF1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rgbClr val="C0D73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pic>
        <p:nvPicPr>
          <p:cNvPr id="10" name="Picture 9" descr="http://www.viachristi.org/sites/default/files/pictures/Hospitals/manhattan/Mercy-logo-for-FB.jpg"/>
          <p:cNvPicPr/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93" y="6223302"/>
            <a:ext cx="626745" cy="626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ttp://www.rileycountyks.gov/ImageRepository/Document?documentID=11539"/>
          <p:cNvPicPr/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32" y="6369440"/>
            <a:ext cx="556966" cy="45561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3" r:id="rId7"/>
    <p:sldLayoutId id="2147483701" r:id="rId8"/>
    <p:sldLayoutId id="2147483702" r:id="rId9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rgbClr val="008A60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rgbClr val="008A60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rgbClr val="C0D730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rgbClr val="FFCF1D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rgbClr val="C0D730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rgbClr val="FFCF1D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FFCF1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rgbClr val="C0D73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3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5" r:id="rId10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rgbClr val="008A60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rgbClr val="008A60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rgbClr val="C0D730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rgbClr val="FFCF1D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rgbClr val="C0D730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rgbClr val="FFCF1D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5.png"/><Relationship Id="rId7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30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microsoft.com/office/2007/relationships/hdphoto" Target="../media/hdphoto1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jpeg"/><Relationship Id="rId4" Type="http://schemas.openxmlformats.org/officeDocument/2006/relationships/image" Target="../media/image5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ileycountycommunityneedsassessment.org/" TargetMode="External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2362200" y="1981200"/>
            <a:ext cx="6477000" cy="3733800"/>
          </a:xfrm>
        </p:spPr>
        <p:txBody>
          <a:bodyPr>
            <a:noAutofit/>
          </a:bodyPr>
          <a:lstStyle/>
          <a:p>
            <a:r>
              <a:rPr lang="en-US" sz="6000" b="1" cap="small" dirty="0" smtClean="0"/>
              <a:t>Riley County Community Health Improvement </a:t>
            </a:r>
            <a:br>
              <a:rPr lang="en-US" sz="6000" b="1" cap="small" dirty="0" smtClean="0"/>
            </a:br>
            <a:r>
              <a:rPr lang="en-US" sz="6000" b="1" cap="small" dirty="0" smtClean="0"/>
              <a:t>Planning Meeting</a:t>
            </a:r>
            <a:endParaRPr lang="en-US" sz="4800" b="1" cap="small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438400" y="6050037"/>
            <a:ext cx="66294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March 2,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1" y="457200"/>
            <a:ext cx="4899610" cy="54827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23411" y="381000"/>
            <a:ext cx="1828800" cy="289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>
            <a:off x="897123" y="-339331"/>
            <a:ext cx="679766" cy="11835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0800000">
            <a:off x="-451167" y="76200"/>
            <a:ext cx="679766" cy="11835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-380999" y="4284452"/>
            <a:ext cx="679766" cy="1655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0800000">
            <a:off x="4800601" y="4191000"/>
            <a:ext cx="679766" cy="1655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rot="10800000">
            <a:off x="1752600" y="5867400"/>
            <a:ext cx="679766" cy="93529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10800000">
            <a:off x="3816034" y="5870947"/>
            <a:ext cx="679766" cy="93529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5052211" y="152400"/>
          <a:ext cx="3982245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1549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0" y="152400"/>
          <a:ext cx="90678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744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/>
          </p:nvPr>
        </p:nvGraphicFramePr>
        <p:xfrm>
          <a:off x="0" y="0"/>
          <a:ext cx="9143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/>
          <p:cNvSpPr txBox="1"/>
          <p:nvPr/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* 2009 – 2013 ACS Census Estimates</a:t>
            </a:r>
            <a:endParaRPr lang="en-US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48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* 2009 – 2013 ACS Census Estimates</a:t>
            </a:r>
            <a:endParaRPr lang="en-US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-152400" y="76200"/>
          <a:ext cx="9372599" cy="678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01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971800"/>
            <a:ext cx="6477000" cy="2895600"/>
          </a:xfrm>
        </p:spPr>
        <p:txBody>
          <a:bodyPr>
            <a:noAutofit/>
          </a:bodyPr>
          <a:lstStyle/>
          <a:p>
            <a:r>
              <a:rPr lang="en-US" sz="6000" cap="small" dirty="0" smtClean="0"/>
              <a:t>Socioeconomic Overview</a:t>
            </a:r>
            <a:br>
              <a:rPr lang="en-US" sz="6000" cap="small" dirty="0" smtClean="0"/>
            </a:br>
            <a:r>
              <a:rPr lang="en-US" sz="4800" cap="small" dirty="0" smtClean="0"/>
              <a:t>- Income</a:t>
            </a:r>
            <a:br>
              <a:rPr lang="en-US" sz="4800" cap="small" dirty="0" smtClean="0"/>
            </a:br>
            <a:r>
              <a:rPr lang="en-US" sz="4800" cap="small" dirty="0" smtClean="0"/>
              <a:t>- Education</a:t>
            </a:r>
            <a:endParaRPr lang="en-US" sz="48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938" r="97188">
                        <a14:foregroundMark x1="66563" y1="31563" x2="97188" y2="50938"/>
                        <a14:foregroundMark x1="63750" y1="31563" x2="66250" y2="30938"/>
                        <a14:foregroundMark x1="90000" y1="43125" x2="94063" y2="44063"/>
                        <a14:foregroundMark x1="91875" y1="43750" x2="91563" y2="43750"/>
                        <a14:foregroundMark x1="17813" y1="42188" x2="32813" y2="31250"/>
                        <a14:foregroundMark x1="33750" y1="31250" x2="43438" y2="33125"/>
                        <a14:foregroundMark x1="79375" y1="77500" x2="89063" y2="55937"/>
                        <a14:foregroundMark x1="2813" y1="53125" x2="7187" y2="50000"/>
                      </a14:backgroundRemoval>
                    </a14:imgEffect>
                  </a14:imgLayer>
                </a14:imgProps>
              </a:ext>
            </a:extLst>
          </a:blip>
          <a:srcRect t="20000" b="12500"/>
          <a:stretch/>
        </p:blipFill>
        <p:spPr>
          <a:xfrm>
            <a:off x="6400800" y="3733800"/>
            <a:ext cx="259644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7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* 2009 – 2013 ACS Census Estimates</a:t>
            </a:r>
            <a:endParaRPr lang="en-US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76200" y="76200"/>
          <a:ext cx="9067800" cy="678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789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* 2009 – 2013 ACS Census Estimates</a:t>
            </a:r>
            <a:endParaRPr lang="en-US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0" y="0"/>
          <a:ext cx="92202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430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* 2009 – 2013 ACS Census Estimates</a:t>
            </a:r>
            <a:endParaRPr lang="en-US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167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* 2009 – 2013 ACS Census Estimates</a:t>
            </a:r>
            <a:endParaRPr lang="en-US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76200" y="76200"/>
          <a:ext cx="9067800" cy="678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34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* 2011 – 2013 ACS Census Estimates</a:t>
            </a:r>
            <a:endParaRPr lang="en-US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76200" y="0"/>
          <a:ext cx="90678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469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62200" y="3352800"/>
            <a:ext cx="6477000" cy="2514600"/>
          </a:xfrm>
        </p:spPr>
        <p:txBody>
          <a:bodyPr>
            <a:noAutofit/>
          </a:bodyPr>
          <a:lstStyle/>
          <a:p>
            <a:r>
              <a:rPr lang="en-US" sz="5400" b="1" cap="small" dirty="0" smtClean="0"/>
              <a:t>Welcome!</a:t>
            </a:r>
            <a:r>
              <a:rPr lang="en-US" sz="5400" cap="small" dirty="0" smtClean="0"/>
              <a:t/>
            </a:r>
            <a:br>
              <a:rPr lang="en-US" sz="5400" cap="small" dirty="0" smtClean="0"/>
            </a:br>
            <a:endParaRPr lang="en-US" sz="5400" b="1" cap="small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6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* 2009 – 2013 ACS Census Estimates</a:t>
            </a:r>
            <a:endParaRPr lang="en-US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0" y="76200"/>
          <a:ext cx="9144000" cy="678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522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4038600"/>
          </a:xfrm>
        </p:spPr>
        <p:txBody>
          <a:bodyPr>
            <a:noAutofit/>
          </a:bodyPr>
          <a:lstStyle/>
          <a:p>
            <a:r>
              <a:rPr lang="en-US" sz="6000" cap="small" dirty="0" smtClean="0"/>
              <a:t>Riley County Comprehensive Community Needs Assessment (CCNA)</a:t>
            </a:r>
            <a:endParaRPr lang="en-US" sz="60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Overview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2855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1828800"/>
            <a:ext cx="6477000" cy="11430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Quality of Life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  <p:pic>
        <p:nvPicPr>
          <p:cNvPr id="5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8958" y="1524000"/>
            <a:ext cx="2321011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3"/>
          <p:cNvSpPr txBox="1">
            <a:spLocks/>
          </p:cNvSpPr>
          <p:nvPr/>
        </p:nvSpPr>
        <p:spPr>
          <a:xfrm>
            <a:off x="2667000" y="3886200"/>
            <a:ext cx="5181600" cy="1081918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In your opinion, what are your community’s top needs or priorities related to general quality of life?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44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019800" cy="990600"/>
          </a:xfrm>
        </p:spPr>
        <p:txBody>
          <a:bodyPr/>
          <a:lstStyle/>
          <a:p>
            <a:r>
              <a:rPr lang="en-US" dirty="0" smtClean="0"/>
              <a:t>Quality of Life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839200" cy="5181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Percent respondents who “agree” or “strongly agree”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>
                <a:solidFill>
                  <a:srgbClr val="6CA644"/>
                </a:solidFill>
              </a:rPr>
              <a:t>88%  </a:t>
            </a:r>
            <a:r>
              <a:rPr lang="en-US" dirty="0" smtClean="0">
                <a:solidFill>
                  <a:srgbClr val="2E75B6"/>
                </a:solidFill>
              </a:rPr>
              <a:t>There are opportunities to volunteer in my community</a:t>
            </a:r>
          </a:p>
          <a:p>
            <a:pPr marL="0" indent="0">
              <a:buNone/>
            </a:pPr>
            <a:r>
              <a:rPr lang="en-US" dirty="0">
                <a:solidFill>
                  <a:srgbClr val="6CA644"/>
                </a:solidFill>
              </a:rPr>
              <a:t>87%  </a:t>
            </a:r>
            <a:r>
              <a:rPr lang="en-US" dirty="0">
                <a:solidFill>
                  <a:srgbClr val="2E75B6"/>
                </a:solidFill>
              </a:rPr>
              <a:t>This is a safe place to live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CA644"/>
                </a:solidFill>
              </a:rPr>
              <a:t>86%  </a:t>
            </a:r>
            <a:r>
              <a:rPr lang="en-US" dirty="0" smtClean="0">
                <a:solidFill>
                  <a:srgbClr val="2E75B6"/>
                </a:solidFill>
              </a:rPr>
              <a:t>This is a good place to raise children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CA644"/>
                </a:solidFill>
              </a:rPr>
              <a:t>85%  </a:t>
            </a:r>
            <a:r>
              <a:rPr lang="en-US" dirty="0" smtClean="0">
                <a:solidFill>
                  <a:srgbClr val="2E75B6"/>
                </a:solidFill>
              </a:rPr>
              <a:t>This is a beautiful place to live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CA644"/>
                </a:solidFill>
              </a:rPr>
              <a:t>82%  </a:t>
            </a:r>
            <a:r>
              <a:rPr lang="en-US" dirty="0" smtClean="0">
                <a:solidFill>
                  <a:srgbClr val="2E75B6"/>
                </a:solidFill>
              </a:rPr>
              <a:t>I am satisfied with the quality of life in this community</a:t>
            </a: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  <a:p>
            <a:pPr marL="914400" indent="-914400">
              <a:buNone/>
            </a:pPr>
            <a:r>
              <a:rPr lang="en-US" dirty="0">
                <a:solidFill>
                  <a:srgbClr val="6CA644"/>
                </a:solidFill>
              </a:rPr>
              <a:t>41%  </a:t>
            </a:r>
            <a:r>
              <a:rPr lang="en-US" dirty="0">
                <a:solidFill>
                  <a:srgbClr val="FA9500"/>
                </a:solidFill>
              </a:rPr>
              <a:t>I am satisfied with local government</a:t>
            </a:r>
          </a:p>
          <a:p>
            <a:pPr marL="914400" indent="-914400">
              <a:buNone/>
            </a:pPr>
            <a:r>
              <a:rPr lang="en-US" dirty="0" smtClean="0">
                <a:solidFill>
                  <a:srgbClr val="6CA644"/>
                </a:solidFill>
              </a:rPr>
              <a:t>39%  </a:t>
            </a:r>
            <a:r>
              <a:rPr lang="en-US" dirty="0" smtClean="0">
                <a:solidFill>
                  <a:srgbClr val="FA9500"/>
                </a:solidFill>
              </a:rPr>
              <a:t>All residents think that they can make the community a better place to live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014" y="2796067"/>
            <a:ext cx="914324" cy="1371487"/>
          </a:xfrm>
          <a:prstGeom prst="rect">
            <a:avLst/>
          </a:prstGeom>
        </p:spPr>
      </p:pic>
      <p:pic>
        <p:nvPicPr>
          <p:cNvPr id="7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315200" y="228600"/>
            <a:ext cx="1524000" cy="11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05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52400"/>
            <a:ext cx="6501767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Most Important Factors that Contribute to Quality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8392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b="1" dirty="0" smtClean="0"/>
              <a:t>Percent respondents who selected these among their top three: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>
                <a:solidFill>
                  <a:srgbClr val="6CA644"/>
                </a:solidFill>
              </a:rPr>
              <a:t>33%  </a:t>
            </a:r>
            <a:r>
              <a:rPr lang="en-US" dirty="0" smtClean="0">
                <a:solidFill>
                  <a:srgbClr val="2E75B6"/>
                </a:solidFill>
              </a:rPr>
              <a:t>Good schools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>
                <a:solidFill>
                  <a:srgbClr val="6CA644"/>
                </a:solidFill>
              </a:rPr>
              <a:t>30%  </a:t>
            </a:r>
            <a:r>
              <a:rPr lang="en-US" dirty="0" smtClean="0">
                <a:solidFill>
                  <a:srgbClr val="2E75B6"/>
                </a:solidFill>
              </a:rPr>
              <a:t>Good place to raise children</a:t>
            </a:r>
            <a:endParaRPr lang="en-US" dirty="0">
              <a:solidFill>
                <a:srgbClr val="2E75B6"/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>
                <a:solidFill>
                  <a:srgbClr val="6CA644"/>
                </a:solidFill>
              </a:rPr>
              <a:t>25%  </a:t>
            </a:r>
            <a:r>
              <a:rPr lang="en-US" dirty="0" smtClean="0">
                <a:solidFill>
                  <a:srgbClr val="2E75B6"/>
                </a:solidFill>
              </a:rPr>
              <a:t>Clean environment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>
                <a:solidFill>
                  <a:srgbClr val="6CA644"/>
                </a:solidFill>
              </a:rPr>
              <a:t>24%  </a:t>
            </a:r>
            <a:r>
              <a:rPr lang="en-US" dirty="0" smtClean="0">
                <a:solidFill>
                  <a:srgbClr val="2E75B6"/>
                </a:solidFill>
              </a:rPr>
              <a:t>Safe neighborhoods</a:t>
            </a:r>
            <a:endParaRPr lang="en-US" dirty="0">
              <a:solidFill>
                <a:srgbClr val="2E75B6"/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>
                <a:solidFill>
                  <a:srgbClr val="6CA644"/>
                </a:solidFill>
              </a:rPr>
              <a:t>19%  </a:t>
            </a:r>
            <a:r>
              <a:rPr lang="en-US" dirty="0" smtClean="0">
                <a:solidFill>
                  <a:srgbClr val="2E75B6"/>
                </a:solidFill>
              </a:rPr>
              <a:t>Healthy economy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>
                <a:solidFill>
                  <a:srgbClr val="6CA644"/>
                </a:solidFill>
              </a:rPr>
              <a:t>18%  </a:t>
            </a:r>
            <a:r>
              <a:rPr lang="en-US" dirty="0" smtClean="0">
                <a:solidFill>
                  <a:srgbClr val="2E75B6"/>
                </a:solidFill>
              </a:rPr>
              <a:t>Low crime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015"/>
          <a:stretch/>
        </p:blipFill>
        <p:spPr>
          <a:xfrm>
            <a:off x="5334000" y="2103210"/>
            <a:ext cx="993038" cy="1025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2819400"/>
            <a:ext cx="1040130" cy="99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7112" b="1"/>
          <a:stretch/>
        </p:blipFill>
        <p:spPr>
          <a:xfrm>
            <a:off x="5338692" y="3586276"/>
            <a:ext cx="1004075" cy="9548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4267200"/>
            <a:ext cx="1076073" cy="10760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2512" y="4953000"/>
            <a:ext cx="1057156" cy="10817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3267" y="5777855"/>
            <a:ext cx="937006" cy="982714"/>
          </a:xfrm>
          <a:prstGeom prst="rect">
            <a:avLst/>
          </a:prstGeom>
        </p:spPr>
      </p:pic>
      <p:pic>
        <p:nvPicPr>
          <p:cNvPr id="12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482973" y="72312"/>
            <a:ext cx="1524000" cy="11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72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13716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Physical Health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2304553" y="3352800"/>
            <a:ext cx="5181600" cy="2209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In your opinion, what are your community’s top needs or priorities related to health or health care?</a:t>
            </a:r>
            <a:endParaRPr lang="en-US" sz="3200" dirty="0"/>
          </a:p>
        </p:txBody>
      </p:sp>
      <p:pic>
        <p:nvPicPr>
          <p:cNvPr id="6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381000" y="1676400"/>
            <a:ext cx="1524000" cy="11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64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6858000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Top three needs related to physical health in your community?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828800"/>
            <a:ext cx="89154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Percent respondents who selected these among their top three: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>
                <a:solidFill>
                  <a:srgbClr val="6CA644"/>
                </a:solidFill>
              </a:rPr>
              <a:t>34%  </a:t>
            </a:r>
            <a:r>
              <a:rPr lang="en-US" dirty="0" smtClean="0">
                <a:solidFill>
                  <a:srgbClr val="2E75B6"/>
                </a:solidFill>
              </a:rPr>
              <a:t>Affordable health services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CA644"/>
                </a:solidFill>
              </a:rPr>
              <a:t>30%  </a:t>
            </a:r>
            <a:r>
              <a:rPr lang="en-US" dirty="0" smtClean="0">
                <a:solidFill>
                  <a:srgbClr val="2E75B6"/>
                </a:solidFill>
              </a:rPr>
              <a:t>Affordable health insurance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CA644"/>
                </a:solidFill>
              </a:rPr>
              <a:t>29%  </a:t>
            </a:r>
            <a:r>
              <a:rPr lang="en-US" dirty="0" smtClean="0">
                <a:solidFill>
                  <a:srgbClr val="2E75B6"/>
                </a:solidFill>
              </a:rPr>
              <a:t>Facilities for physical activity </a:t>
            </a:r>
            <a:r>
              <a:rPr lang="en-US" sz="2000" dirty="0" smtClean="0">
                <a:solidFill>
                  <a:srgbClr val="2E75B6"/>
                </a:solidFill>
              </a:rPr>
              <a:t>(including parks, trails, rec centers)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CA644"/>
                </a:solidFill>
              </a:rPr>
              <a:t>22%  </a:t>
            </a:r>
            <a:r>
              <a:rPr lang="en-US" dirty="0" smtClean="0">
                <a:solidFill>
                  <a:srgbClr val="2E75B6"/>
                </a:solidFill>
              </a:rPr>
              <a:t>Increased health education/prevention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CA644"/>
                </a:solidFill>
              </a:rPr>
              <a:t>19%  </a:t>
            </a:r>
            <a:r>
              <a:rPr lang="en-US" dirty="0" smtClean="0">
                <a:solidFill>
                  <a:srgbClr val="2E75B6"/>
                </a:solidFill>
              </a:rPr>
              <a:t>Affordable prescriptions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CA644"/>
                </a:solidFill>
              </a:rPr>
              <a:t>17%  </a:t>
            </a:r>
            <a:r>
              <a:rPr lang="en-US" dirty="0" smtClean="0">
                <a:solidFill>
                  <a:srgbClr val="2E75B6"/>
                </a:solidFill>
              </a:rPr>
              <a:t>Access to healthy food options</a:t>
            </a: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362200"/>
            <a:ext cx="857250" cy="847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2590800"/>
            <a:ext cx="1438275" cy="923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993" y="4962525"/>
            <a:ext cx="957263" cy="9493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0" y="4800600"/>
            <a:ext cx="500335" cy="4746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8963" y="4279163"/>
            <a:ext cx="755589" cy="714375"/>
          </a:xfrm>
          <a:prstGeom prst="rect">
            <a:avLst/>
          </a:prstGeom>
        </p:spPr>
      </p:pic>
      <p:pic>
        <p:nvPicPr>
          <p:cNvPr id="11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516757" y="72312"/>
            <a:ext cx="1524000" cy="11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96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13716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Mental Health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2304553" y="3352800"/>
            <a:ext cx="5181600" cy="2209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In your opinion, what are your community’s top needs or priorities related to mental health?</a:t>
            </a:r>
            <a:endParaRPr lang="en-US" sz="3200" dirty="0"/>
          </a:p>
        </p:txBody>
      </p:sp>
      <p:pic>
        <p:nvPicPr>
          <p:cNvPr id="6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381000" y="1676400"/>
            <a:ext cx="1524000" cy="11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14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6858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three needs related to mental health in your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915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Percent </a:t>
            </a:r>
            <a:r>
              <a:rPr lang="en-US" sz="2600" b="1" dirty="0"/>
              <a:t>respondents who selected these among their top three</a:t>
            </a:r>
            <a:r>
              <a:rPr lang="en-US" sz="2600" b="1" dirty="0" smtClean="0"/>
              <a:t>:</a:t>
            </a:r>
          </a:p>
          <a:p>
            <a:pPr marL="0" indent="0">
              <a:buNone/>
            </a:pPr>
            <a:endParaRPr lang="en-US" sz="2600" b="1" dirty="0"/>
          </a:p>
          <a:p>
            <a:pPr marL="914400" indent="-914400">
              <a:buNone/>
            </a:pPr>
            <a:r>
              <a:rPr lang="en-US" dirty="0">
                <a:solidFill>
                  <a:srgbClr val="6CA644"/>
                </a:solidFill>
              </a:rPr>
              <a:t>40%  </a:t>
            </a:r>
            <a:r>
              <a:rPr lang="en-US" dirty="0">
                <a:solidFill>
                  <a:srgbClr val="2E75B6"/>
                </a:solidFill>
              </a:rPr>
              <a:t>Affordable mental health services</a:t>
            </a:r>
          </a:p>
          <a:p>
            <a:pPr marL="914400" indent="-914400">
              <a:buNone/>
            </a:pPr>
            <a:r>
              <a:rPr lang="en-US" dirty="0">
                <a:solidFill>
                  <a:srgbClr val="6CA644"/>
                </a:solidFill>
              </a:rPr>
              <a:t>36%  </a:t>
            </a:r>
            <a:r>
              <a:rPr lang="en-US" dirty="0">
                <a:solidFill>
                  <a:srgbClr val="2E75B6"/>
                </a:solidFill>
              </a:rPr>
              <a:t>Affordable health insurance that includes mental health</a:t>
            </a:r>
          </a:p>
          <a:p>
            <a:pPr marL="914400" indent="-914400">
              <a:buNone/>
            </a:pPr>
            <a:r>
              <a:rPr lang="en-US" dirty="0">
                <a:solidFill>
                  <a:srgbClr val="6CA644"/>
                </a:solidFill>
              </a:rPr>
              <a:t>32%  </a:t>
            </a:r>
            <a:r>
              <a:rPr lang="en-US" dirty="0">
                <a:solidFill>
                  <a:srgbClr val="2E75B6"/>
                </a:solidFill>
              </a:rPr>
              <a:t>High quality mental health services</a:t>
            </a:r>
          </a:p>
          <a:p>
            <a:pPr marL="914400" indent="-914400">
              <a:buNone/>
            </a:pPr>
            <a:r>
              <a:rPr lang="en-US" dirty="0">
                <a:solidFill>
                  <a:srgbClr val="6CA644"/>
                </a:solidFill>
              </a:rPr>
              <a:t>28%  </a:t>
            </a:r>
            <a:r>
              <a:rPr lang="en-US" dirty="0">
                <a:solidFill>
                  <a:srgbClr val="2E75B6"/>
                </a:solidFill>
              </a:rPr>
              <a:t>Increased mental health education/prevention</a:t>
            </a:r>
          </a:p>
          <a:p>
            <a:pPr marL="914400" indent="-914400">
              <a:buNone/>
            </a:pPr>
            <a:r>
              <a:rPr lang="en-US" dirty="0" smtClean="0">
                <a:solidFill>
                  <a:srgbClr val="6CA644"/>
                </a:solidFill>
              </a:rPr>
              <a:t>27%  </a:t>
            </a:r>
            <a:r>
              <a:rPr lang="en-US" dirty="0">
                <a:solidFill>
                  <a:srgbClr val="2E75B6"/>
                </a:solidFill>
              </a:rPr>
              <a:t>Increased number of mental health providers</a:t>
            </a: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2438400"/>
            <a:ext cx="533400" cy="567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9788" y="5638800"/>
            <a:ext cx="627012" cy="668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1354" y="3829905"/>
            <a:ext cx="877846" cy="970695"/>
          </a:xfrm>
          <a:prstGeom prst="rect">
            <a:avLst/>
          </a:prstGeom>
        </p:spPr>
      </p:pic>
      <p:pic>
        <p:nvPicPr>
          <p:cNvPr id="9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78147" y="93187"/>
            <a:ext cx="1390294" cy="1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77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16764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Social Issues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  <p:pic>
        <p:nvPicPr>
          <p:cNvPr id="5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381000" y="1676400"/>
            <a:ext cx="1524000" cy="11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3"/>
          <p:cNvSpPr txBox="1">
            <a:spLocks/>
          </p:cNvSpPr>
          <p:nvPr/>
        </p:nvSpPr>
        <p:spPr>
          <a:xfrm>
            <a:off x="2304553" y="3352800"/>
            <a:ext cx="5181600" cy="2209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In your opinion, what are your community’s top needs or priorities related to social issues?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9701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267200" y="3207602"/>
            <a:ext cx="4572000" cy="2514600"/>
          </a:xfrm>
        </p:spPr>
        <p:txBody>
          <a:bodyPr>
            <a:noAutofit/>
          </a:bodyPr>
          <a:lstStyle/>
          <a:p>
            <a:r>
              <a:rPr lang="en-US" sz="4800" b="1" cap="small" dirty="0" smtClean="0"/>
              <a:t>Can we Make a Difference in our Community’s Health?</a:t>
            </a:r>
            <a:endParaRPr lang="en-US" sz="4800" b="1" cap="small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kansascity.com/living/star-magazine/3d93a8/picture5388762/ALTERNATES/FREE_960/family%20gathered%20in%20front%20of%20a%20dugout%20%20somewhere%20between%20Manhattan%20and%20Wabau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2" t="3534" r="17535" b="17555"/>
          <a:stretch/>
        </p:blipFill>
        <p:spPr bwMode="auto">
          <a:xfrm>
            <a:off x="457200" y="457200"/>
            <a:ext cx="296391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jonline.com/sites/default/files/imagecache/superphoto/1332136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7" t="3589" r="1277" b="32674"/>
          <a:stretch/>
        </p:blipFill>
        <p:spPr bwMode="auto">
          <a:xfrm>
            <a:off x="466373" y="3657600"/>
            <a:ext cx="2954745" cy="197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orldonline.media.clients.ellingtoncms.com/img/croppedphotos/2013/03/08/go_genealogist_2_t640.jpg?a6ea3ebd4438a44b86d2e9c39ecf7613005fe06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8" r="13802" b="32394"/>
          <a:stretch/>
        </p:blipFill>
        <p:spPr bwMode="auto">
          <a:xfrm>
            <a:off x="4419600" y="457200"/>
            <a:ext cx="4028750" cy="158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17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010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three social issues that are of most concern in your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915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Percent </a:t>
            </a:r>
            <a:r>
              <a:rPr lang="en-US" sz="2600" b="1" dirty="0"/>
              <a:t>respondents who selected these among their top three</a:t>
            </a:r>
            <a:r>
              <a:rPr lang="en-US" sz="2600" b="1" dirty="0" smtClean="0"/>
              <a:t>:</a:t>
            </a:r>
          </a:p>
          <a:p>
            <a:pPr marL="0" indent="0">
              <a:buNone/>
            </a:pPr>
            <a:endParaRPr lang="en-US" sz="2600" b="1" dirty="0"/>
          </a:p>
          <a:p>
            <a:pPr marL="914400" indent="-914400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27%  </a:t>
            </a:r>
            <a:r>
              <a:rPr lang="en-US" sz="3200" dirty="0" smtClean="0">
                <a:solidFill>
                  <a:srgbClr val="2E75B6"/>
                </a:solidFill>
              </a:rPr>
              <a:t>Inattentive driving</a:t>
            </a:r>
            <a:endParaRPr lang="en-US" sz="3200" dirty="0">
              <a:solidFill>
                <a:srgbClr val="2E75B6"/>
              </a:solidFill>
            </a:endParaRPr>
          </a:p>
          <a:p>
            <a:pPr marL="914400" indent="-914400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27%  </a:t>
            </a:r>
            <a:r>
              <a:rPr lang="en-US" sz="3200" dirty="0" smtClean="0">
                <a:solidFill>
                  <a:srgbClr val="2E75B6"/>
                </a:solidFill>
              </a:rPr>
              <a:t>Drinking and driving</a:t>
            </a:r>
            <a:endParaRPr lang="en-US" sz="3200" dirty="0">
              <a:solidFill>
                <a:srgbClr val="2E75B6"/>
              </a:solidFill>
            </a:endParaRPr>
          </a:p>
          <a:p>
            <a:pPr marL="914400" indent="-914400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26%  </a:t>
            </a:r>
            <a:r>
              <a:rPr lang="en-US" sz="3200" dirty="0" smtClean="0">
                <a:solidFill>
                  <a:srgbClr val="2E75B6"/>
                </a:solidFill>
              </a:rPr>
              <a:t>Poverty</a:t>
            </a:r>
            <a:endParaRPr lang="en-US" sz="3200" dirty="0">
              <a:solidFill>
                <a:srgbClr val="2E75B6"/>
              </a:solidFill>
            </a:endParaRPr>
          </a:p>
          <a:p>
            <a:pPr marL="914400" indent="-914400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24%  </a:t>
            </a:r>
            <a:r>
              <a:rPr lang="en-US" sz="3200" dirty="0" smtClean="0">
                <a:solidFill>
                  <a:srgbClr val="2E75B6"/>
                </a:solidFill>
              </a:rPr>
              <a:t>Youth drug or alcohol use</a:t>
            </a:r>
            <a:endParaRPr lang="en-US" sz="3200" dirty="0">
              <a:solidFill>
                <a:srgbClr val="2E75B6"/>
              </a:solidFill>
            </a:endParaRPr>
          </a:p>
          <a:p>
            <a:pPr marL="914400" indent="-914400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19%  </a:t>
            </a:r>
            <a:r>
              <a:rPr lang="en-US" sz="3200" dirty="0" smtClean="0">
                <a:solidFill>
                  <a:srgbClr val="2E75B6"/>
                </a:solidFill>
              </a:rPr>
              <a:t>Mental illness</a:t>
            </a:r>
          </a:p>
          <a:p>
            <a:pPr marL="914400" indent="-914400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18%  </a:t>
            </a:r>
            <a:r>
              <a:rPr lang="en-US" sz="3200" dirty="0" smtClean="0">
                <a:solidFill>
                  <a:srgbClr val="2E75B6"/>
                </a:solidFill>
              </a:rPr>
              <a:t>Adult drug or alcohol use</a:t>
            </a:r>
            <a:endParaRPr lang="en-US" sz="3200" dirty="0">
              <a:solidFill>
                <a:srgbClr val="2E75B6"/>
              </a:solidFill>
            </a:endParaRPr>
          </a:p>
          <a:p>
            <a:pPr marL="914400" indent="-914400">
              <a:buNone/>
            </a:pPr>
            <a:endParaRPr lang="en-US" dirty="0">
              <a:solidFill>
                <a:srgbClr val="2E75B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590800"/>
            <a:ext cx="947736" cy="909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396" y="4676775"/>
            <a:ext cx="728663" cy="7464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1425" y="3048000"/>
            <a:ext cx="1095375" cy="1628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5606" y="5374155"/>
            <a:ext cx="627012" cy="668813"/>
          </a:xfrm>
          <a:prstGeom prst="rect">
            <a:avLst/>
          </a:prstGeom>
        </p:spPr>
      </p:pic>
      <p:pic>
        <p:nvPicPr>
          <p:cNvPr id="10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78147" y="93187"/>
            <a:ext cx="1390294" cy="1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39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010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three needs related to social issues in your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75438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Percent </a:t>
            </a:r>
            <a:r>
              <a:rPr lang="en-US" sz="2600" b="1" dirty="0"/>
              <a:t>respondents who selected these among their top three</a:t>
            </a:r>
            <a:r>
              <a:rPr lang="en-US" sz="2600" b="1" dirty="0" smtClean="0"/>
              <a:t>:</a:t>
            </a:r>
          </a:p>
          <a:p>
            <a:pPr marL="0" indent="0">
              <a:buNone/>
            </a:pPr>
            <a:endParaRPr lang="en-US" sz="800" b="1" dirty="0"/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34%  </a:t>
            </a:r>
            <a:r>
              <a:rPr lang="en-US" sz="3200" dirty="0" smtClean="0">
                <a:solidFill>
                  <a:srgbClr val="2E75B6"/>
                </a:solidFill>
              </a:rPr>
              <a:t>Availability of services for people with low incomes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26%  </a:t>
            </a:r>
            <a:r>
              <a:rPr lang="en-US" sz="3200" dirty="0" smtClean="0">
                <a:solidFill>
                  <a:srgbClr val="2E75B6"/>
                </a:solidFill>
              </a:rPr>
              <a:t>Positive activities for youth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25%  </a:t>
            </a:r>
            <a:r>
              <a:rPr lang="en-US" sz="3200" dirty="0" smtClean="0">
                <a:solidFill>
                  <a:srgbClr val="2E75B6"/>
                </a:solidFill>
              </a:rPr>
              <a:t>Availability of employment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22%  </a:t>
            </a:r>
            <a:r>
              <a:rPr lang="en-US" sz="3200" dirty="0" smtClean="0">
                <a:solidFill>
                  <a:srgbClr val="2E75B6"/>
                </a:solidFill>
              </a:rPr>
              <a:t>Availability of mental health services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20%  </a:t>
            </a:r>
            <a:r>
              <a:rPr lang="en-US" sz="3200" dirty="0" smtClean="0">
                <a:solidFill>
                  <a:srgbClr val="2E75B6"/>
                </a:solidFill>
              </a:rPr>
              <a:t>Child care</a:t>
            </a:r>
          </a:p>
          <a:p>
            <a:pPr marL="914400" indent="-914400">
              <a:buNone/>
            </a:pPr>
            <a:endParaRPr lang="en-US" dirty="0">
              <a:solidFill>
                <a:srgbClr val="2E75B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2895600"/>
            <a:ext cx="685800" cy="3496456"/>
          </a:xfrm>
          <a:prstGeom prst="rect">
            <a:avLst/>
          </a:prstGeom>
        </p:spPr>
      </p:pic>
      <p:pic>
        <p:nvPicPr>
          <p:cNvPr id="7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78147" y="93187"/>
            <a:ext cx="1390294" cy="1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80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2023" y="1508882"/>
            <a:ext cx="6477000" cy="22098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Children and Youth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  <p:pic>
        <p:nvPicPr>
          <p:cNvPr id="5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381000" y="1676400"/>
            <a:ext cx="1524000" cy="11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3"/>
          <p:cNvSpPr txBox="1">
            <a:spLocks/>
          </p:cNvSpPr>
          <p:nvPr/>
        </p:nvSpPr>
        <p:spPr>
          <a:xfrm>
            <a:off x="2304552" y="3962400"/>
            <a:ext cx="5620247" cy="1600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In your opinion, what are your community’s top needs or priorities related to children and youth?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0548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6705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three needs related to children in your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915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Percent </a:t>
            </a:r>
            <a:r>
              <a:rPr lang="en-US" sz="2600" b="1" dirty="0"/>
              <a:t>respondents who selected these among their top three</a:t>
            </a:r>
            <a:r>
              <a:rPr lang="en-US" sz="2600" b="1" dirty="0" smtClean="0"/>
              <a:t>:</a:t>
            </a:r>
          </a:p>
          <a:p>
            <a:pPr marL="0" indent="0">
              <a:buNone/>
            </a:pPr>
            <a:endParaRPr lang="en-US" sz="2600" b="1" dirty="0"/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23%  </a:t>
            </a:r>
            <a:r>
              <a:rPr lang="en-US" sz="3200" dirty="0" smtClean="0">
                <a:solidFill>
                  <a:srgbClr val="2E75B6"/>
                </a:solidFill>
              </a:rPr>
              <a:t>Child care for children 0-5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23%  </a:t>
            </a:r>
            <a:r>
              <a:rPr lang="en-US" sz="3200" dirty="0" smtClean="0">
                <a:solidFill>
                  <a:srgbClr val="2E75B6"/>
                </a:solidFill>
              </a:rPr>
              <a:t>Financial assistance to families </a:t>
            </a:r>
            <a:r>
              <a:rPr lang="en-US" sz="2800" dirty="0" smtClean="0">
                <a:solidFill>
                  <a:srgbClr val="2E75B6"/>
                </a:solidFill>
              </a:rPr>
              <a:t>(for nutrition, child care, housing, etc.)</a:t>
            </a:r>
            <a:endParaRPr lang="en-US" sz="28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22%  </a:t>
            </a:r>
            <a:r>
              <a:rPr lang="en-US" sz="3200" dirty="0" smtClean="0">
                <a:solidFill>
                  <a:srgbClr val="2E75B6"/>
                </a:solidFill>
              </a:rPr>
              <a:t>After school programs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18%  </a:t>
            </a:r>
            <a:r>
              <a:rPr lang="en-US" sz="3200" dirty="0" smtClean="0">
                <a:solidFill>
                  <a:srgbClr val="2E75B6"/>
                </a:solidFill>
              </a:rPr>
              <a:t>Parenting education/skills development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17%  </a:t>
            </a:r>
            <a:r>
              <a:rPr lang="en-US" sz="3200" dirty="0" smtClean="0">
                <a:solidFill>
                  <a:srgbClr val="2E75B6"/>
                </a:solidFill>
              </a:rPr>
              <a:t>Recreational activities</a:t>
            </a:r>
          </a:p>
          <a:p>
            <a:pPr marL="914400" indent="-914400">
              <a:buNone/>
            </a:pPr>
            <a:endParaRPr lang="en-US" dirty="0">
              <a:solidFill>
                <a:srgbClr val="2E75B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360" y="4038600"/>
            <a:ext cx="853440" cy="10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2409825"/>
            <a:ext cx="948045" cy="97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8823" y="5667375"/>
            <a:ext cx="1415998" cy="918713"/>
          </a:xfrm>
          <a:prstGeom prst="rect">
            <a:avLst/>
          </a:prstGeom>
        </p:spPr>
      </p:pic>
      <p:pic>
        <p:nvPicPr>
          <p:cNvPr id="9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78147" y="93187"/>
            <a:ext cx="1390294" cy="1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55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010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three needs related to youth in your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7630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Percent </a:t>
            </a:r>
            <a:r>
              <a:rPr lang="en-US" sz="2600" b="1" dirty="0"/>
              <a:t>respondents who selected these among their top three</a:t>
            </a:r>
            <a:r>
              <a:rPr lang="en-US" sz="2600" b="1" dirty="0" smtClean="0"/>
              <a:t>:</a:t>
            </a:r>
          </a:p>
          <a:p>
            <a:pPr marL="0" indent="0">
              <a:buNone/>
            </a:pPr>
            <a:endParaRPr lang="en-US" sz="2600" b="1" dirty="0"/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21%  </a:t>
            </a:r>
            <a:r>
              <a:rPr lang="en-US" sz="3200" dirty="0" smtClean="0">
                <a:solidFill>
                  <a:srgbClr val="2E75B6"/>
                </a:solidFill>
              </a:rPr>
              <a:t>Employment opportunities for teens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18%  </a:t>
            </a:r>
            <a:r>
              <a:rPr lang="en-US" sz="3200" dirty="0" smtClean="0">
                <a:solidFill>
                  <a:srgbClr val="2E75B6"/>
                </a:solidFill>
              </a:rPr>
              <a:t>Opportunities to contribute to the community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17%  </a:t>
            </a:r>
            <a:r>
              <a:rPr lang="en-US" sz="3200" dirty="0" smtClean="0">
                <a:solidFill>
                  <a:srgbClr val="2E75B6"/>
                </a:solidFill>
              </a:rPr>
              <a:t>Financial skills training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15%  </a:t>
            </a:r>
            <a:r>
              <a:rPr lang="en-US" sz="3200" dirty="0" smtClean="0">
                <a:solidFill>
                  <a:srgbClr val="2E75B6"/>
                </a:solidFill>
              </a:rPr>
              <a:t>Recreational activities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14%  </a:t>
            </a:r>
            <a:r>
              <a:rPr lang="en-US" sz="3200" dirty="0" smtClean="0">
                <a:solidFill>
                  <a:srgbClr val="2E75B6"/>
                </a:solidFill>
              </a:rPr>
              <a:t>Bullying/relationship violence prevention</a:t>
            </a: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14%  </a:t>
            </a:r>
            <a:r>
              <a:rPr lang="en-US" sz="3200" dirty="0" smtClean="0">
                <a:solidFill>
                  <a:srgbClr val="2E75B6"/>
                </a:solidFill>
              </a:rPr>
              <a:t>Appropriate internet/technology use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endParaRPr lang="en-US" sz="3200" dirty="0" smtClean="0">
              <a:solidFill>
                <a:srgbClr val="2E75B6"/>
              </a:solidFill>
            </a:endParaRPr>
          </a:p>
          <a:p>
            <a:pPr marL="914400" indent="-914400">
              <a:buNone/>
            </a:pPr>
            <a:endParaRPr lang="en-US" dirty="0">
              <a:solidFill>
                <a:srgbClr val="2E75B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113" y="2362200"/>
            <a:ext cx="928687" cy="88023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486400" y="4114800"/>
            <a:ext cx="895190" cy="787047"/>
            <a:chOff x="5943601" y="4131690"/>
            <a:chExt cx="895190" cy="78704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/>
            <a:stretch/>
          </p:blipFill>
          <p:spPr>
            <a:xfrm>
              <a:off x="5943601" y="4131690"/>
              <a:ext cx="895190" cy="787047"/>
            </a:xfrm>
            <a:prstGeom prst="ellipse">
              <a:avLst/>
            </a:prstGeom>
            <a:ln>
              <a:noFill/>
            </a:ln>
            <a:effectLst>
              <a:softEdge rad="63500"/>
            </a:effectLst>
          </p:spPr>
        </p:pic>
        <p:sp>
          <p:nvSpPr>
            <p:cNvPr id="8" name="Oval 7"/>
            <p:cNvSpPr/>
            <p:nvPr/>
          </p:nvSpPr>
          <p:spPr>
            <a:xfrm>
              <a:off x="6019799" y="4191000"/>
              <a:ext cx="745111" cy="668911"/>
            </a:xfrm>
            <a:prstGeom prst="ellipse">
              <a:avLst/>
            </a:prstGeom>
            <a:noFill/>
            <a:ln w="76200">
              <a:solidFill>
                <a:srgbClr val="FFCF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78147" y="93187"/>
            <a:ext cx="1390294" cy="1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15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13716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Education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  <p:pic>
        <p:nvPicPr>
          <p:cNvPr id="5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381000" y="1676400"/>
            <a:ext cx="1524000" cy="11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3"/>
          <p:cNvSpPr txBox="1">
            <a:spLocks/>
          </p:cNvSpPr>
          <p:nvPr/>
        </p:nvSpPr>
        <p:spPr>
          <a:xfrm>
            <a:off x="2304553" y="3352800"/>
            <a:ext cx="5181600" cy="2209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In your opinion, what are your community’s top needs or priorities related to education?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967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010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three needs regarding education in your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915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Percent </a:t>
            </a:r>
            <a:r>
              <a:rPr lang="en-US" sz="2600" b="1" dirty="0"/>
              <a:t>respondents who selected these among their top three</a:t>
            </a:r>
            <a:r>
              <a:rPr lang="en-US" sz="2600" b="1" dirty="0" smtClean="0"/>
              <a:t>:</a:t>
            </a:r>
          </a:p>
          <a:p>
            <a:pPr marL="0" indent="0">
              <a:buNone/>
            </a:pPr>
            <a:endParaRPr lang="en-US" sz="2600" b="1" dirty="0"/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35%  </a:t>
            </a:r>
            <a:r>
              <a:rPr lang="en-US" sz="3200" dirty="0" smtClean="0">
                <a:solidFill>
                  <a:srgbClr val="2E75B6"/>
                </a:solidFill>
              </a:rPr>
              <a:t>Getting and keeping good teachers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18%  </a:t>
            </a:r>
            <a:r>
              <a:rPr lang="en-US" sz="3200" dirty="0" smtClean="0">
                <a:solidFill>
                  <a:srgbClr val="2E75B6"/>
                </a:solidFill>
              </a:rPr>
              <a:t>Increased parental involvement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16%  </a:t>
            </a:r>
            <a:r>
              <a:rPr lang="en-US" sz="3200" dirty="0" smtClean="0">
                <a:solidFill>
                  <a:srgbClr val="2E75B6"/>
                </a:solidFill>
              </a:rPr>
              <a:t>Increased expectations for student achievement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16%  </a:t>
            </a:r>
            <a:r>
              <a:rPr lang="en-US" sz="3200" dirty="0" smtClean="0">
                <a:solidFill>
                  <a:srgbClr val="2E75B6"/>
                </a:solidFill>
              </a:rPr>
              <a:t>Equality in funding among school districts</a:t>
            </a:r>
          </a:p>
          <a:p>
            <a:pPr marL="1027113" indent="-1027113">
              <a:buNone/>
            </a:pPr>
            <a:endParaRPr lang="en-US" sz="3200" dirty="0">
              <a:solidFill>
                <a:srgbClr val="2E75B6"/>
              </a:solidFill>
            </a:endParaRPr>
          </a:p>
          <a:p>
            <a:pPr marL="569913" indent="-569913">
              <a:buNone/>
            </a:pPr>
            <a:r>
              <a:rPr lang="en-US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 general, respondents rated the quality of schools and teachers very high.</a:t>
            </a:r>
          </a:p>
          <a:p>
            <a:pPr marL="914400" indent="-914400">
              <a:buNone/>
            </a:pPr>
            <a:endParaRPr lang="en-US" dirty="0">
              <a:solidFill>
                <a:srgbClr val="2E75B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217" t="6675" r="25719" b="36764"/>
          <a:stretch/>
        </p:blipFill>
        <p:spPr>
          <a:xfrm>
            <a:off x="7543800" y="2819400"/>
            <a:ext cx="838200" cy="762000"/>
          </a:xfrm>
          <a:prstGeom prst="rect">
            <a:avLst/>
          </a:prstGeom>
        </p:spPr>
      </p:pic>
      <p:pic>
        <p:nvPicPr>
          <p:cNvPr id="7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78147" y="93187"/>
            <a:ext cx="1390294" cy="1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44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13716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Aging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  <p:pic>
        <p:nvPicPr>
          <p:cNvPr id="5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381000" y="1676400"/>
            <a:ext cx="1524000" cy="11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3"/>
          <p:cNvSpPr txBox="1">
            <a:spLocks/>
          </p:cNvSpPr>
          <p:nvPr/>
        </p:nvSpPr>
        <p:spPr>
          <a:xfrm>
            <a:off x="2304553" y="3352800"/>
            <a:ext cx="5181600" cy="2209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In your opinion, what are your community’s top needs or priorities related to aging?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2473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086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three needs for older adults in your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915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Percent </a:t>
            </a:r>
            <a:r>
              <a:rPr lang="en-US" sz="2600" b="1" dirty="0"/>
              <a:t>respondents who selected these among their top three</a:t>
            </a:r>
            <a:r>
              <a:rPr lang="en-US" sz="2600" b="1" dirty="0" smtClean="0"/>
              <a:t>:</a:t>
            </a:r>
          </a:p>
          <a:p>
            <a:pPr marL="0" indent="0">
              <a:buNone/>
            </a:pPr>
            <a:endParaRPr lang="en-US" sz="2600" b="1" dirty="0"/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22%  </a:t>
            </a:r>
            <a:r>
              <a:rPr lang="en-US" sz="3200" dirty="0" smtClean="0">
                <a:solidFill>
                  <a:srgbClr val="2E75B6"/>
                </a:solidFill>
              </a:rPr>
              <a:t>Affordable housing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19%  </a:t>
            </a:r>
            <a:r>
              <a:rPr lang="en-US" sz="3200" dirty="0" smtClean="0">
                <a:solidFill>
                  <a:srgbClr val="2E75B6"/>
                </a:solidFill>
              </a:rPr>
              <a:t>Independent living at home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16%  </a:t>
            </a:r>
            <a:r>
              <a:rPr lang="en-US" sz="3200" dirty="0" smtClean="0">
                <a:solidFill>
                  <a:srgbClr val="2E75B6"/>
                </a:solidFill>
              </a:rPr>
              <a:t>Transportation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13%  </a:t>
            </a:r>
            <a:r>
              <a:rPr lang="en-US" sz="3200" dirty="0" smtClean="0">
                <a:solidFill>
                  <a:srgbClr val="2E75B6"/>
                </a:solidFill>
              </a:rPr>
              <a:t>Ease of mobility in the community</a:t>
            </a: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13%  </a:t>
            </a:r>
            <a:r>
              <a:rPr lang="en-US" sz="3200" dirty="0" smtClean="0">
                <a:solidFill>
                  <a:srgbClr val="2E75B6"/>
                </a:solidFill>
              </a:rPr>
              <a:t>Affordable prescriptions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endParaRPr lang="en-US" sz="3200" dirty="0" smtClean="0">
              <a:solidFill>
                <a:srgbClr val="2E75B6"/>
              </a:solidFill>
            </a:endParaRPr>
          </a:p>
          <a:p>
            <a:pPr marL="914400" indent="-914400">
              <a:buNone/>
            </a:pPr>
            <a:endParaRPr lang="en-US" dirty="0">
              <a:solidFill>
                <a:srgbClr val="2E75B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5400" y="2438400"/>
            <a:ext cx="752475" cy="7118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4038600"/>
            <a:ext cx="1066800" cy="935966"/>
          </a:xfrm>
          <a:prstGeom prst="rect">
            <a:avLst/>
          </a:prstGeom>
        </p:spPr>
      </p:pic>
      <p:pic>
        <p:nvPicPr>
          <p:cNvPr id="8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78147" y="93187"/>
            <a:ext cx="1390294" cy="1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31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33528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Housing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  <p:pic>
        <p:nvPicPr>
          <p:cNvPr id="5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381000" y="1676400"/>
            <a:ext cx="1524000" cy="11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32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Aligning Assessments Efforts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330120"/>
              </p:ext>
            </p:extLst>
          </p:nvPr>
        </p:nvGraphicFramePr>
        <p:xfrm>
          <a:off x="533400" y="1843453"/>
          <a:ext cx="8530493" cy="521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62800" y="228600"/>
            <a:ext cx="1781907" cy="178190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1600200"/>
            <a:ext cx="7010400" cy="990600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rgbClr val="6CA64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 smtClean="0"/>
              <a:t>Multiple related efforts have been taking place over the past several months</a:t>
            </a:r>
            <a:endParaRPr lang="en-US" b="1" i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55648" y="5943600"/>
            <a:ext cx="701040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rgbClr val="6CA64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/>
              <a:t>Many community partners have been involved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189804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086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three needs related to housing in your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915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Percent </a:t>
            </a:r>
            <a:r>
              <a:rPr lang="en-US" sz="2600" b="1" dirty="0"/>
              <a:t>respondents who selected these among their top three</a:t>
            </a:r>
            <a:r>
              <a:rPr lang="en-US" sz="2600" b="1" dirty="0" smtClean="0"/>
              <a:t>:</a:t>
            </a:r>
          </a:p>
          <a:p>
            <a:pPr marL="0" indent="0">
              <a:buNone/>
            </a:pPr>
            <a:endParaRPr lang="en-US" sz="2600" b="1" dirty="0"/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52%  </a:t>
            </a:r>
            <a:r>
              <a:rPr lang="en-US" sz="3200" dirty="0" smtClean="0">
                <a:solidFill>
                  <a:srgbClr val="2E75B6"/>
                </a:solidFill>
              </a:rPr>
              <a:t>Affordable housing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26%  </a:t>
            </a:r>
            <a:r>
              <a:rPr lang="en-US" sz="3200" dirty="0" smtClean="0">
                <a:solidFill>
                  <a:srgbClr val="2E75B6"/>
                </a:solidFill>
              </a:rPr>
              <a:t>Assistance with property repair and maintenance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26%  </a:t>
            </a:r>
            <a:r>
              <a:rPr lang="en-US" sz="3200" dirty="0" smtClean="0">
                <a:solidFill>
                  <a:srgbClr val="2E75B6"/>
                </a:solidFill>
              </a:rPr>
              <a:t>Higher quality rentals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24%  </a:t>
            </a:r>
            <a:r>
              <a:rPr lang="en-US" sz="3200" dirty="0" smtClean="0">
                <a:solidFill>
                  <a:srgbClr val="2E75B6"/>
                </a:solidFill>
              </a:rPr>
              <a:t>Code enforcement</a:t>
            </a: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20%  </a:t>
            </a:r>
            <a:r>
              <a:rPr lang="en-US" sz="3200" dirty="0" smtClean="0">
                <a:solidFill>
                  <a:srgbClr val="2E75B6"/>
                </a:solidFill>
              </a:rPr>
              <a:t>Neighborhood improvement programs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endParaRPr lang="en-US" sz="3200" dirty="0" smtClean="0">
              <a:solidFill>
                <a:srgbClr val="2E75B6"/>
              </a:solidFill>
            </a:endParaRPr>
          </a:p>
          <a:p>
            <a:pPr marL="914400" indent="-914400">
              <a:buNone/>
            </a:pPr>
            <a:endParaRPr lang="en-US" dirty="0">
              <a:solidFill>
                <a:srgbClr val="2E75B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879" t="7895" r="29899" b="39474"/>
          <a:stretch/>
        </p:blipFill>
        <p:spPr>
          <a:xfrm>
            <a:off x="5181600" y="4267200"/>
            <a:ext cx="838201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2819400"/>
            <a:ext cx="89535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5410200"/>
            <a:ext cx="990600" cy="990600"/>
          </a:xfrm>
          <a:prstGeom prst="rect">
            <a:avLst/>
          </a:prstGeom>
        </p:spPr>
      </p:pic>
      <p:pic>
        <p:nvPicPr>
          <p:cNvPr id="9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78147" y="93187"/>
            <a:ext cx="1390294" cy="1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04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11430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Transportation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  <p:pic>
        <p:nvPicPr>
          <p:cNvPr id="5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381000" y="1676400"/>
            <a:ext cx="1524000" cy="11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3"/>
          <p:cNvSpPr txBox="1">
            <a:spLocks/>
          </p:cNvSpPr>
          <p:nvPr/>
        </p:nvSpPr>
        <p:spPr>
          <a:xfrm>
            <a:off x="2304553" y="3352800"/>
            <a:ext cx="5181600" cy="2209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In your opinion, what are your community’s top needs or priorities related to transportation?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6227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010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three transportation-related needs in your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915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Percent </a:t>
            </a:r>
            <a:r>
              <a:rPr lang="en-US" sz="2600" b="1" dirty="0"/>
              <a:t>respondents who selected these among their top three</a:t>
            </a:r>
            <a:r>
              <a:rPr lang="en-US" sz="2600" b="1" dirty="0" smtClean="0"/>
              <a:t>:</a:t>
            </a: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40%  </a:t>
            </a:r>
            <a:r>
              <a:rPr lang="en-US" sz="3200" dirty="0" smtClean="0">
                <a:solidFill>
                  <a:srgbClr val="2E75B6"/>
                </a:solidFill>
              </a:rPr>
              <a:t>Improve public transit service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32%  </a:t>
            </a:r>
            <a:r>
              <a:rPr lang="en-US" sz="3200" dirty="0" smtClean="0">
                <a:solidFill>
                  <a:srgbClr val="2E75B6"/>
                </a:solidFill>
              </a:rPr>
              <a:t>Develop a pedestrian-friendly transportation system to make areas more walkable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31%  </a:t>
            </a:r>
            <a:r>
              <a:rPr lang="en-US" sz="3200" dirty="0" smtClean="0">
                <a:solidFill>
                  <a:srgbClr val="2E75B6"/>
                </a:solidFill>
              </a:rPr>
              <a:t>Provide maintenance and improvements to existing facilities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28%  </a:t>
            </a:r>
            <a:r>
              <a:rPr lang="en-US" sz="3200" dirty="0" smtClean="0">
                <a:solidFill>
                  <a:srgbClr val="2E75B6"/>
                </a:solidFill>
              </a:rPr>
              <a:t>Expand and improve the bike route system</a:t>
            </a: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26%  </a:t>
            </a:r>
            <a:r>
              <a:rPr lang="en-US" sz="3200" dirty="0" smtClean="0">
                <a:solidFill>
                  <a:srgbClr val="2E75B6"/>
                </a:solidFill>
              </a:rPr>
              <a:t>Address texting and driving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endParaRPr lang="en-US" sz="3200" dirty="0" smtClean="0">
              <a:solidFill>
                <a:srgbClr val="2E75B6"/>
              </a:solidFill>
            </a:endParaRPr>
          </a:p>
          <a:p>
            <a:pPr marL="914400" indent="-914400">
              <a:buNone/>
            </a:pPr>
            <a:endParaRPr lang="en-US" dirty="0">
              <a:solidFill>
                <a:srgbClr val="2E75B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5715000"/>
            <a:ext cx="1203294" cy="904667"/>
          </a:xfrm>
          <a:prstGeom prst="rect">
            <a:avLst/>
          </a:prstGeom>
        </p:spPr>
      </p:pic>
      <p:pic>
        <p:nvPicPr>
          <p:cNvPr id="7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78147" y="93187"/>
            <a:ext cx="1390294" cy="1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68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13716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Infrastructure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  <p:pic>
        <p:nvPicPr>
          <p:cNvPr id="5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381000" y="1676400"/>
            <a:ext cx="1524000" cy="11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3"/>
          <p:cNvSpPr txBox="1">
            <a:spLocks/>
          </p:cNvSpPr>
          <p:nvPr/>
        </p:nvSpPr>
        <p:spPr>
          <a:xfrm>
            <a:off x="2304553" y="3352800"/>
            <a:ext cx="5181600" cy="2209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In your opinion, what are your community’s top needs or priorities related to infrastructure?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137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would you rate the following public services/features?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76800" y="1788543"/>
            <a:ext cx="38862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Lower rated services     (still averaged fair-good):</a:t>
            </a:r>
          </a:p>
          <a:p>
            <a:pPr marL="457200" indent="-457200">
              <a:buNone/>
            </a:pPr>
            <a:r>
              <a:rPr lang="en-US" sz="3200" dirty="0" smtClean="0">
                <a:solidFill>
                  <a:srgbClr val="FA9500"/>
                </a:solidFill>
              </a:rPr>
              <a:t>Paths/safe options for biking and walking</a:t>
            </a:r>
          </a:p>
          <a:p>
            <a:pPr marL="457200" indent="-457200">
              <a:buNone/>
            </a:pPr>
            <a:r>
              <a:rPr lang="en-US" sz="3200" dirty="0" smtClean="0">
                <a:solidFill>
                  <a:srgbClr val="FA9500"/>
                </a:solidFill>
              </a:rPr>
              <a:t>Code enforcement for private properties</a:t>
            </a:r>
          </a:p>
          <a:p>
            <a:pPr marL="457200" indent="-457200">
              <a:buNone/>
            </a:pPr>
            <a:r>
              <a:rPr lang="en-US" sz="3200" dirty="0" smtClean="0">
                <a:solidFill>
                  <a:srgbClr val="FA9500"/>
                </a:solidFill>
              </a:rPr>
              <a:t>Road maintenance</a:t>
            </a:r>
          </a:p>
          <a:p>
            <a:pPr marL="1027113" indent="-1027113">
              <a:buNone/>
            </a:pPr>
            <a:endParaRPr lang="en-US" sz="3200" dirty="0" smtClean="0">
              <a:solidFill>
                <a:srgbClr val="2E75B6"/>
              </a:solidFill>
            </a:endParaRPr>
          </a:p>
          <a:p>
            <a:pPr marL="914400" indent="-914400">
              <a:buNone/>
            </a:pPr>
            <a:endParaRPr lang="en-US" dirty="0">
              <a:solidFill>
                <a:srgbClr val="2E75B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88543"/>
            <a:ext cx="3886200" cy="5029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600" b="1" dirty="0" smtClean="0"/>
              <a:t>Highest rated services:</a:t>
            </a:r>
          </a:p>
          <a:p>
            <a:pPr marL="1027113" indent="-1027113">
              <a:buFont typeface="Wingdings"/>
              <a:buNone/>
            </a:pPr>
            <a:r>
              <a:rPr lang="en-US" sz="3200" dirty="0" smtClean="0">
                <a:solidFill>
                  <a:srgbClr val="2E75B6"/>
                </a:solidFill>
              </a:rPr>
              <a:t>Library facilities</a:t>
            </a:r>
          </a:p>
          <a:p>
            <a:pPr marL="1027113" indent="-1027113">
              <a:buFont typeface="Wingdings"/>
              <a:buNone/>
            </a:pPr>
            <a:r>
              <a:rPr lang="en-US" sz="3200" dirty="0" smtClean="0">
                <a:solidFill>
                  <a:srgbClr val="2E75B6"/>
                </a:solidFill>
              </a:rPr>
              <a:t>Fire department</a:t>
            </a:r>
          </a:p>
          <a:p>
            <a:pPr marL="1027113" indent="-1027113">
              <a:buFont typeface="Wingdings"/>
              <a:buNone/>
            </a:pPr>
            <a:r>
              <a:rPr lang="en-US" sz="3200" dirty="0" smtClean="0">
                <a:solidFill>
                  <a:srgbClr val="2E75B6"/>
                </a:solidFill>
              </a:rPr>
              <a:t>Emergency services</a:t>
            </a:r>
          </a:p>
          <a:p>
            <a:pPr marL="1027113" indent="-1027113">
              <a:buFont typeface="Wingdings"/>
              <a:buNone/>
            </a:pPr>
            <a:r>
              <a:rPr lang="en-US" sz="3200" dirty="0" smtClean="0">
                <a:solidFill>
                  <a:srgbClr val="2E75B6"/>
                </a:solidFill>
              </a:rPr>
              <a:t>Air quality</a:t>
            </a:r>
          </a:p>
          <a:p>
            <a:pPr marL="1027113" indent="-1027113">
              <a:buFont typeface="Wingdings"/>
              <a:buNone/>
            </a:pPr>
            <a:r>
              <a:rPr lang="en-US" sz="3200" dirty="0" smtClean="0">
                <a:solidFill>
                  <a:srgbClr val="2E75B6"/>
                </a:solidFill>
              </a:rPr>
              <a:t>Clean environment</a:t>
            </a:r>
          </a:p>
          <a:p>
            <a:pPr marL="1027113" indent="-1027113">
              <a:buFont typeface="Wingdings"/>
              <a:buNone/>
            </a:pPr>
            <a:endParaRPr lang="en-US" sz="3200" dirty="0" smtClean="0">
              <a:solidFill>
                <a:srgbClr val="2E75B6"/>
              </a:solidFill>
            </a:endParaRPr>
          </a:p>
          <a:p>
            <a:pPr marL="914400" indent="-914400">
              <a:buFont typeface="Wingdings"/>
              <a:buNone/>
            </a:pPr>
            <a:endParaRPr lang="en-US" dirty="0" smtClean="0">
              <a:solidFill>
                <a:srgbClr val="2E75B6"/>
              </a:solidFill>
            </a:endParaRPr>
          </a:p>
          <a:p>
            <a:pPr marL="0" indent="0">
              <a:buFont typeface="Wingdings"/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644" y="5460379"/>
            <a:ext cx="960288" cy="9866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36" y="5460379"/>
            <a:ext cx="990600" cy="10016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2362" y="5444452"/>
            <a:ext cx="1044946" cy="10334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9492" y="5466903"/>
            <a:ext cx="1044160" cy="1011012"/>
          </a:xfrm>
          <a:prstGeom prst="rect">
            <a:avLst/>
          </a:prstGeom>
        </p:spPr>
      </p:pic>
      <p:pic>
        <p:nvPicPr>
          <p:cNvPr id="11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78147" y="93187"/>
            <a:ext cx="1390294" cy="1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53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19050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Economics and Personal Finance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  <p:pic>
        <p:nvPicPr>
          <p:cNvPr id="5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381000" y="1676400"/>
            <a:ext cx="1524000" cy="11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3"/>
          <p:cNvSpPr txBox="1">
            <a:spLocks/>
          </p:cNvSpPr>
          <p:nvPr/>
        </p:nvSpPr>
        <p:spPr>
          <a:xfrm>
            <a:off x="2304552" y="3962400"/>
            <a:ext cx="6229847" cy="1600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In your opinion, what are your community’s top needs or priorities related to economics and personal finance?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5995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144747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three economic/personal finance needs in your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915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Percent </a:t>
            </a:r>
            <a:r>
              <a:rPr lang="en-US" sz="2600" b="1" dirty="0"/>
              <a:t>respondents who selected these among their top three</a:t>
            </a:r>
            <a:r>
              <a:rPr lang="en-US" sz="2600" b="1" dirty="0" smtClean="0"/>
              <a:t>:</a:t>
            </a:r>
          </a:p>
          <a:p>
            <a:pPr marL="0" indent="0">
              <a:buNone/>
            </a:pPr>
            <a:endParaRPr lang="en-US" sz="1400" b="1" dirty="0"/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36%  </a:t>
            </a:r>
            <a:r>
              <a:rPr lang="en-US" sz="3200" dirty="0" smtClean="0">
                <a:solidFill>
                  <a:srgbClr val="2E75B6"/>
                </a:solidFill>
              </a:rPr>
              <a:t>Availability of jobs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21%  </a:t>
            </a:r>
            <a:r>
              <a:rPr lang="en-US" sz="3200" dirty="0" smtClean="0">
                <a:solidFill>
                  <a:srgbClr val="2E75B6"/>
                </a:solidFill>
              </a:rPr>
              <a:t>Emergency assistance to individuals or families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21%  </a:t>
            </a:r>
            <a:r>
              <a:rPr lang="en-US" sz="3200" dirty="0" smtClean="0">
                <a:solidFill>
                  <a:srgbClr val="2E75B6"/>
                </a:solidFill>
              </a:rPr>
              <a:t>Assistance with searching for and gaining employment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20%  </a:t>
            </a:r>
            <a:r>
              <a:rPr lang="en-US" sz="3200" dirty="0" smtClean="0">
                <a:solidFill>
                  <a:srgbClr val="2E75B6"/>
                </a:solidFill>
              </a:rPr>
              <a:t>Small business development</a:t>
            </a: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19%  </a:t>
            </a:r>
            <a:r>
              <a:rPr lang="en-US" sz="3200" dirty="0" smtClean="0">
                <a:solidFill>
                  <a:srgbClr val="2E75B6"/>
                </a:solidFill>
              </a:rPr>
              <a:t>Low-cost resources to help with personal finance management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endParaRPr lang="en-US" sz="3200" dirty="0" smtClean="0">
              <a:solidFill>
                <a:srgbClr val="2E75B6"/>
              </a:solidFill>
            </a:endParaRPr>
          </a:p>
          <a:p>
            <a:pPr marL="914400" indent="-914400">
              <a:buNone/>
            </a:pPr>
            <a:endParaRPr lang="en-US" dirty="0">
              <a:solidFill>
                <a:srgbClr val="2E75B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209800"/>
            <a:ext cx="921179" cy="904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4384938"/>
            <a:ext cx="990600" cy="914399"/>
          </a:xfrm>
          <a:prstGeom prst="rect">
            <a:avLst/>
          </a:prstGeom>
        </p:spPr>
      </p:pic>
      <p:pic>
        <p:nvPicPr>
          <p:cNvPr id="8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78147" y="93187"/>
            <a:ext cx="1390294" cy="1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83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33528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Review of Key Findings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  <p:pic>
        <p:nvPicPr>
          <p:cNvPr id="5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2265218" y="1600200"/>
            <a:ext cx="1390294" cy="1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blog.ketchum.com/wp-content/uploads/2012/09/dat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563" b="80625" l="1563" r="97188">
                        <a14:foregroundMark x1="10000" y1="46250" x2="10000" y2="46250"/>
                        <a14:foregroundMark x1="25625" y1="40000" x2="25625" y2="40000"/>
                        <a14:foregroundMark x1="28750" y1="36250" x2="28750" y2="36250"/>
                        <a14:foregroundMark x1="91250" y1="47188" x2="91250" y2="47188"/>
                        <a14:foregroundMark x1="85000" y1="44063" x2="85000" y2="44063"/>
                        <a14:foregroundMark x1="81875" y1="42500" x2="81875" y2="42500"/>
                        <a14:foregroundMark x1="79375" y1="41250" x2="79375" y2="41250"/>
                        <a14:foregroundMark x1="64375" y1="31875" x2="78438" y2="39375"/>
                        <a14:foregroundMark x1="18438" y1="41875" x2="33125" y2="31563"/>
                        <a14:foregroundMark x1="89688" y1="43125" x2="93438" y2="42813"/>
                        <a14:foregroundMark x1="34688" y1="30938" x2="45313" y2="33750"/>
                        <a14:foregroundMark x1="60625" y1="31563" x2="64375" y2="30000"/>
                        <a14:foregroundMark x1="6563" y1="54688" x2="5625" y2="53438"/>
                        <a14:foregroundMark x1="79688" y1="76563" x2="89063" y2="56250"/>
                        <a14:foregroundMark x1="90313" y1="56250" x2="90313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7031"/>
          <a:stretch/>
        </p:blipFill>
        <p:spPr bwMode="auto">
          <a:xfrm>
            <a:off x="5029200" y="1676400"/>
            <a:ext cx="1828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08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339725" y="274638"/>
            <a:ext cx="8499475" cy="846137"/>
          </a:xfrm>
        </p:spPr>
        <p:txBody>
          <a:bodyPr/>
          <a:lstStyle/>
          <a:p>
            <a:pPr eaLnBrk="1" hangingPunct="1"/>
            <a:endParaRPr 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20482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2525" y="3127375"/>
            <a:ext cx="1524000" cy="1471613"/>
          </a:xfr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   </a:t>
            </a:r>
          </a:p>
        </p:txBody>
      </p:sp>
      <p:pic>
        <p:nvPicPr>
          <p:cNvPr id="20484" name="Picture 9" descr="Template-Design-2.Tit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" t="27368" r="1575" b="24911"/>
          <a:stretch>
            <a:fillRect/>
          </a:stretch>
        </p:blipFill>
        <p:spPr bwMode="auto">
          <a:xfrm>
            <a:off x="31750" y="1876425"/>
            <a:ext cx="908050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0" descr="wsu_horizontal_colo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153150"/>
            <a:ext cx="155416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Slide Number Placeholder 6"/>
          <p:cNvSpPr txBox="1">
            <a:spLocks/>
          </p:cNvSpPr>
          <p:nvPr/>
        </p:nvSpPr>
        <p:spPr bwMode="auto">
          <a:xfrm>
            <a:off x="152400" y="6432550"/>
            <a:ext cx="8382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B68AA4C-6814-495B-99CF-5E80106692D8}" type="slidenum">
              <a:rPr lang="en-US" sz="1200">
                <a:solidFill>
                  <a:srgbClr val="7F7F7F"/>
                </a:solidFill>
                <a:latin typeface="Calibri" panose="020F0502020204030204" pitchFamily="34" charset="0"/>
              </a:rPr>
              <a:pPr eaLnBrk="1" hangingPunct="1"/>
              <a:t>48</a:t>
            </a:fld>
            <a:endParaRPr lang="en-US" sz="12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20487" name="Title 1"/>
          <p:cNvSpPr txBox="1">
            <a:spLocks/>
          </p:cNvSpPr>
          <p:nvPr/>
        </p:nvSpPr>
        <p:spPr bwMode="auto">
          <a:xfrm>
            <a:off x="228600" y="2133600"/>
            <a:ext cx="8610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100" i="1" dirty="0">
                <a:latin typeface="Georgia" panose="02040502050405020303" pitchFamily="18" charset="0"/>
              </a:rPr>
              <a:t>“</a:t>
            </a:r>
            <a:r>
              <a:rPr lang="en-US" sz="3100" i="1" dirty="0">
                <a:latin typeface="Georgia" panose="02040502050405020303" pitchFamily="18" charset="0"/>
              </a:rPr>
              <a:t>The overarching theme of the data collected is that Riley County is a community that is divided between a high quality of life, prosperity, and growth on one hand, and dwindling resources for and lack of attention to those who are most in need on the other.</a:t>
            </a:r>
            <a:r>
              <a:rPr lang="en-US" altLang="en-US" sz="3100" i="1" dirty="0">
                <a:latin typeface="Georgia" panose="02040502050405020303" pitchFamily="18" charset="0"/>
              </a:rPr>
              <a:t>”</a:t>
            </a:r>
            <a:endParaRPr lang="en-US" sz="3100" i="1" dirty="0">
              <a:latin typeface="Georgia" panose="020405020504050203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9725" y="6019800"/>
            <a:ext cx="2174875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20489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t="16766" r="7098" b="17412"/>
          <a:stretch>
            <a:fillRect/>
          </a:stretch>
        </p:blipFill>
        <p:spPr bwMode="auto">
          <a:xfrm>
            <a:off x="5813425" y="5697538"/>
            <a:ext cx="302577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29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CCNA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616952" cy="5105400"/>
          </a:xfrm>
        </p:spPr>
        <p:txBody>
          <a:bodyPr>
            <a:normAutofit/>
          </a:bodyPr>
          <a:lstStyle/>
          <a:p>
            <a:pPr>
              <a:buClr>
                <a:srgbClr val="C0D730"/>
              </a:buClr>
            </a:pPr>
            <a:r>
              <a:rPr lang="en-US" sz="3000" dirty="0" smtClean="0">
                <a:solidFill>
                  <a:srgbClr val="2E75B6"/>
                </a:solidFill>
              </a:rPr>
              <a:t>High quality of life</a:t>
            </a:r>
          </a:p>
          <a:p>
            <a:pPr>
              <a:buClr>
                <a:srgbClr val="C0D730"/>
              </a:buClr>
            </a:pPr>
            <a:r>
              <a:rPr lang="en-US" sz="3000" dirty="0" smtClean="0">
                <a:solidFill>
                  <a:srgbClr val="2E75B6"/>
                </a:solidFill>
              </a:rPr>
              <a:t>Growth</a:t>
            </a:r>
          </a:p>
          <a:p>
            <a:pPr>
              <a:buClr>
                <a:srgbClr val="C0D730"/>
              </a:buClr>
            </a:pPr>
            <a:r>
              <a:rPr lang="en-US" sz="3000" dirty="0" smtClean="0">
                <a:solidFill>
                  <a:srgbClr val="2E75B6"/>
                </a:solidFill>
              </a:rPr>
              <a:t>Spirit of community and collaboration</a:t>
            </a:r>
          </a:p>
          <a:p>
            <a:pPr>
              <a:buClr>
                <a:srgbClr val="C0D730"/>
              </a:buClr>
            </a:pPr>
            <a:endParaRPr lang="en-US" sz="3000" dirty="0"/>
          </a:p>
          <a:p>
            <a:pPr>
              <a:buClr>
                <a:srgbClr val="C0D730"/>
              </a:buClr>
            </a:pPr>
            <a:r>
              <a:rPr lang="en-US" sz="3000" dirty="0">
                <a:solidFill>
                  <a:srgbClr val="FA9500"/>
                </a:solidFill>
              </a:rPr>
              <a:t>“Invisible” population with significant needs</a:t>
            </a:r>
          </a:p>
          <a:p>
            <a:pPr>
              <a:buClr>
                <a:srgbClr val="C0D730"/>
              </a:buClr>
            </a:pPr>
            <a:r>
              <a:rPr lang="en-US" sz="3000" dirty="0" smtClean="0">
                <a:solidFill>
                  <a:srgbClr val="FA9500"/>
                </a:solidFill>
              </a:rPr>
              <a:t>Lack of accessible and affordable mental health services</a:t>
            </a:r>
          </a:p>
          <a:p>
            <a:pPr>
              <a:buClr>
                <a:srgbClr val="C0D730"/>
              </a:buClr>
            </a:pPr>
            <a:r>
              <a:rPr lang="en-US" sz="3000" dirty="0" smtClean="0">
                <a:solidFill>
                  <a:srgbClr val="FA9500"/>
                </a:solidFill>
              </a:rPr>
              <a:t>Lack of affordable housing</a:t>
            </a:r>
          </a:p>
          <a:p>
            <a:pPr>
              <a:buClr>
                <a:srgbClr val="C0D730"/>
              </a:buClr>
            </a:pPr>
            <a:r>
              <a:rPr lang="en-US" sz="3000" dirty="0" smtClean="0">
                <a:solidFill>
                  <a:srgbClr val="FA9500"/>
                </a:solidFill>
              </a:rPr>
              <a:t>Lack of accessible and affordable child care</a:t>
            </a:r>
          </a:p>
        </p:txBody>
      </p:sp>
      <p:sp>
        <p:nvSpPr>
          <p:cNvPr id="4" name="Cross 3"/>
          <p:cNvSpPr/>
          <p:nvPr/>
        </p:nvSpPr>
        <p:spPr>
          <a:xfrm>
            <a:off x="8001000" y="2133600"/>
            <a:ext cx="609600" cy="609600"/>
          </a:xfrm>
          <a:prstGeom prst="plus">
            <a:avLst/>
          </a:prstGeom>
          <a:solidFill>
            <a:srgbClr val="2E75B6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75B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4800" y="4953000"/>
            <a:ext cx="762000" cy="228600"/>
          </a:xfrm>
          <a:prstGeom prst="rect">
            <a:avLst/>
          </a:prstGeom>
          <a:solidFill>
            <a:srgbClr val="FA9500"/>
          </a:solidFill>
          <a:ln>
            <a:solidFill>
              <a:srgbClr val="FA9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5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3"/>
          <p:cNvSpPr>
            <a:spLocks noGrp="1"/>
          </p:cNvSpPr>
          <p:nvPr>
            <p:ph type="title"/>
          </p:nvPr>
        </p:nvSpPr>
        <p:spPr>
          <a:xfrm>
            <a:off x="533400" y="121444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0" dirty="0" smtClean="0">
                <a:ea typeface="ＭＳ Ｐゴシック" panose="020B0600070205080204" pitchFamily="34" charset="-128"/>
              </a:rPr>
              <a:t>Comprehensive Community Needs Assessment</a:t>
            </a:r>
            <a:br>
              <a:rPr lang="en-US" sz="3200" b="0" dirty="0" smtClean="0">
                <a:ea typeface="ＭＳ Ｐゴシック" panose="020B0600070205080204" pitchFamily="34" charset="-128"/>
              </a:rPr>
            </a:br>
            <a:r>
              <a:rPr lang="en-US" sz="3600" b="1" dirty="0" smtClean="0">
                <a:ea typeface="ＭＳ Ｐゴシック" panose="020B0600070205080204" pitchFamily="34" charset="-128"/>
              </a:rPr>
              <a:t>Key Partners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7315200" y="6248400"/>
            <a:ext cx="1676400" cy="5064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0244" name="TextBox 10"/>
          <p:cNvSpPr txBox="1">
            <a:spLocks noChangeArrowheads="1"/>
          </p:cNvSpPr>
          <p:nvPr/>
        </p:nvSpPr>
        <p:spPr bwMode="auto">
          <a:xfrm>
            <a:off x="342900" y="1604594"/>
            <a:ext cx="42672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9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 b="1" dirty="0">
                <a:latin typeface="+mn-lt"/>
                <a:cs typeface="Arial" panose="020B0604020202020204" pitchFamily="34" charset="0"/>
              </a:rPr>
              <a:t>Project coordination provided by </a:t>
            </a:r>
            <a:endParaRPr lang="en-US" sz="2000" b="1" dirty="0" smtClean="0"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2000" b="1" dirty="0" smtClean="0">
                <a:latin typeface="+mn-lt"/>
                <a:cs typeface="Arial" panose="020B0604020202020204" pitchFamily="34" charset="0"/>
              </a:rPr>
              <a:t>Riley </a:t>
            </a:r>
            <a:r>
              <a:rPr lang="en-US" sz="2000" b="1" dirty="0">
                <a:latin typeface="+mn-lt"/>
                <a:cs typeface="Arial" panose="020B0604020202020204" pitchFamily="34" charset="0"/>
              </a:rPr>
              <a:t>County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000" b="1" dirty="0">
                <a:latin typeface="+mn-lt"/>
                <a:cs typeface="Arial" panose="020B0604020202020204" pitchFamily="34" charset="0"/>
              </a:rPr>
              <a:t>Seniors</a:t>
            </a:r>
            <a:r>
              <a:rPr lang="en-US" altLang="en-US" sz="2000" b="1" dirty="0">
                <a:latin typeface="+mn-lt"/>
                <a:cs typeface="Arial" panose="020B0604020202020204" pitchFamily="34" charset="0"/>
              </a:rPr>
              <a:t>’</a:t>
            </a:r>
            <a:r>
              <a:rPr lang="en-US" sz="2000" b="1" dirty="0">
                <a:latin typeface="+mn-lt"/>
                <a:cs typeface="Arial" panose="020B0604020202020204" pitchFamily="34" charset="0"/>
              </a:rPr>
              <a:t> Service Center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100" y="2671394"/>
            <a:ext cx="4267200" cy="9286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54864"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000" b="1" dirty="0">
                <a:ea typeface="+mn-ea"/>
                <a:cs typeface="Arial" charset="0"/>
              </a:rPr>
              <a:t>Conducted by Center for Community Support &amp; Research</a:t>
            </a:r>
          </a:p>
          <a:p>
            <a:pPr marL="54864"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000" b="1" dirty="0">
                <a:ea typeface="+mn-ea"/>
                <a:cs typeface="Arial" charset="0"/>
              </a:rPr>
              <a:t>Wichita State University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1871" y="3824801"/>
            <a:ext cx="4419600" cy="22672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539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sz="2000" b="1" i="1" dirty="0">
                <a:latin typeface="+mn-lt"/>
                <a:cs typeface="Arial" panose="020B0604020202020204" pitchFamily="34" charset="0"/>
              </a:rPr>
              <a:t>Design Team Members: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latin typeface="+mn-lt"/>
                <a:cs typeface="Arial" panose="020B0604020202020204" pitchFamily="34" charset="0"/>
              </a:rPr>
              <a:t>Konza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United Way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Mercy Regional Health Center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Riley County Health Department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Riley County Seniors</a:t>
            </a:r>
            <a:r>
              <a:rPr lang="en-US" altLang="en-US" sz="2000" dirty="0">
                <a:latin typeface="+mn-lt"/>
                <a:cs typeface="Arial" panose="020B0604020202020204" pitchFamily="34" charset="0"/>
              </a:rPr>
              <a:t>’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+mn-lt"/>
                <a:cs typeface="Arial" panose="020B0604020202020204" pitchFamily="34" charset="0"/>
              </a:rPr>
              <a:t>Service 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Center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endParaRPr lang="en-US" sz="20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6964" y="1604594"/>
            <a:ext cx="3810000" cy="347582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4488" indent="-344488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200" b="1" i="1" dirty="0">
                <a:ea typeface="+mn-ea"/>
                <a:cs typeface="Arial" charset="0"/>
              </a:rPr>
              <a:t>Funding provided by:</a:t>
            </a:r>
          </a:p>
          <a:p>
            <a:pPr marL="344488" indent="-344488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/>
            </a:pPr>
            <a:r>
              <a:rPr lang="en-US" sz="2200" dirty="0">
                <a:ea typeface="+mn-ea"/>
                <a:cs typeface="Arial" charset="0"/>
              </a:rPr>
              <a:t>Caroline F. </a:t>
            </a:r>
            <a:r>
              <a:rPr lang="en-US" sz="2200" dirty="0" err="1">
                <a:ea typeface="+mn-ea"/>
                <a:cs typeface="Arial" charset="0"/>
              </a:rPr>
              <a:t>Peine</a:t>
            </a:r>
            <a:r>
              <a:rPr lang="en-US" sz="2200" dirty="0">
                <a:ea typeface="+mn-ea"/>
                <a:cs typeface="Arial" charset="0"/>
              </a:rPr>
              <a:t> Charitable Foundation (Manhattan Fund)</a:t>
            </a:r>
          </a:p>
          <a:p>
            <a:pPr marL="344488" indent="-344488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/>
            </a:pPr>
            <a:r>
              <a:rPr lang="en-US" sz="2200" dirty="0" err="1">
                <a:ea typeface="+mn-ea"/>
                <a:cs typeface="Arial" charset="0"/>
              </a:rPr>
              <a:t>Konza</a:t>
            </a:r>
            <a:r>
              <a:rPr lang="en-US" sz="2200" dirty="0">
                <a:ea typeface="+mn-ea"/>
                <a:cs typeface="Arial" charset="0"/>
              </a:rPr>
              <a:t> United Way</a:t>
            </a:r>
          </a:p>
          <a:p>
            <a:pPr marL="344488" indent="-344488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/>
            </a:pPr>
            <a:r>
              <a:rPr lang="en-US" sz="2200" dirty="0">
                <a:ea typeface="+mn-ea"/>
                <a:cs typeface="Arial" charset="0"/>
              </a:rPr>
              <a:t>Mercy Regional Health Center</a:t>
            </a:r>
          </a:p>
          <a:p>
            <a:pPr marL="344488" indent="-344488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/>
            </a:pPr>
            <a:r>
              <a:rPr lang="en-US" sz="2200" dirty="0">
                <a:ea typeface="+mn-ea"/>
                <a:cs typeface="Arial" charset="0"/>
              </a:rPr>
              <a:t>Riley County Council on Aging</a:t>
            </a:r>
          </a:p>
          <a:p>
            <a:pPr marL="344488" indent="-344488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/>
            </a:pPr>
            <a:r>
              <a:rPr lang="en-US" sz="2200" dirty="0">
                <a:ea typeface="+mn-ea"/>
                <a:cs typeface="Arial" charset="0"/>
              </a:rPr>
              <a:t>Wamego Health Center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936" y="5931755"/>
            <a:ext cx="6556664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CA644"/>
                </a:solidFill>
              </a:rPr>
              <a:t>For full report, see </a:t>
            </a:r>
            <a:r>
              <a:rPr lang="en-US" sz="2400" b="1" dirty="0" smtClean="0">
                <a:solidFill>
                  <a:srgbClr val="6CA644"/>
                </a:solidFill>
              </a:rPr>
              <a:t>www.rileycountycommunityneedsassessment.org</a:t>
            </a:r>
            <a:endParaRPr lang="en-US" sz="2400" b="1" dirty="0">
              <a:solidFill>
                <a:srgbClr val="6CA644"/>
              </a:solidFill>
            </a:endParaRPr>
          </a:p>
        </p:txBody>
      </p:sp>
      <p:pic>
        <p:nvPicPr>
          <p:cNvPr id="1024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t="16766" r="7098" b="17412"/>
          <a:stretch>
            <a:fillRect/>
          </a:stretch>
        </p:blipFill>
        <p:spPr bwMode="auto">
          <a:xfrm>
            <a:off x="5943600" y="5386387"/>
            <a:ext cx="3048000" cy="862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08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33528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Key Health Indicators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  <p:pic>
        <p:nvPicPr>
          <p:cNvPr id="5" name="Picture 4" descr="http://blog.ketchum.com/wp-content/uploads/2012/09/da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563" b="80625" l="1563" r="97188">
                        <a14:foregroundMark x1="10000" y1="46250" x2="10000" y2="46250"/>
                        <a14:foregroundMark x1="25625" y1="40000" x2="25625" y2="40000"/>
                        <a14:foregroundMark x1="28750" y1="36250" x2="28750" y2="36250"/>
                        <a14:foregroundMark x1="91250" y1="47188" x2="91250" y2="47188"/>
                        <a14:foregroundMark x1="85000" y1="44063" x2="85000" y2="44063"/>
                        <a14:foregroundMark x1="81875" y1="42500" x2="81875" y2="42500"/>
                        <a14:foregroundMark x1="79375" y1="41250" x2="79375" y2="41250"/>
                        <a14:foregroundMark x1="64375" y1="31875" x2="78438" y2="39375"/>
                        <a14:foregroundMark x1="18438" y1="41875" x2="33125" y2="31563"/>
                        <a14:foregroundMark x1="89688" y1="43125" x2="93438" y2="42813"/>
                        <a14:foregroundMark x1="34688" y1="30938" x2="45313" y2="33750"/>
                        <a14:foregroundMark x1="60625" y1="31563" x2="64375" y2="30000"/>
                        <a14:foregroundMark x1="6563" y1="54688" x2="5625" y2="53438"/>
                        <a14:foregroundMark x1="79688" y1="76563" x2="89063" y2="56250"/>
                        <a14:foregroundMark x1="90313" y1="56250" x2="90313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7031"/>
          <a:stretch/>
        </p:blipFill>
        <p:spPr bwMode="auto">
          <a:xfrm>
            <a:off x="7010400" y="1828800"/>
            <a:ext cx="1828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29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71600" y="3124200"/>
            <a:ext cx="7123113" cy="2514600"/>
          </a:xfrm>
        </p:spPr>
        <p:txBody>
          <a:bodyPr>
            <a:noAutofit/>
          </a:bodyPr>
          <a:lstStyle/>
          <a:p>
            <a:r>
              <a:rPr lang="en-US" sz="6600" dirty="0" smtClean="0"/>
              <a:t>What do you notice on the handout?</a:t>
            </a:r>
            <a:endParaRPr lang="en-US" sz="6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Health Indicators</a:t>
            </a:r>
            <a:endParaRPr lang="en-US" dirty="0"/>
          </a:p>
        </p:txBody>
      </p:sp>
      <p:pic>
        <p:nvPicPr>
          <p:cNvPr id="6" name="Picture 5" descr="http://blog.ketchum.com/wp-content/uploads/2012/09/da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563" b="80625" l="1563" r="97188">
                        <a14:foregroundMark x1="10000" y1="46250" x2="10000" y2="46250"/>
                        <a14:foregroundMark x1="25625" y1="40000" x2="25625" y2="40000"/>
                        <a14:foregroundMark x1="28750" y1="36250" x2="28750" y2="36250"/>
                        <a14:foregroundMark x1="91250" y1="47188" x2="91250" y2="47188"/>
                        <a14:foregroundMark x1="85000" y1="44063" x2="85000" y2="44063"/>
                        <a14:foregroundMark x1="81875" y1="42500" x2="81875" y2="42500"/>
                        <a14:foregroundMark x1="79375" y1="41250" x2="79375" y2="41250"/>
                        <a14:foregroundMark x1="64375" y1="31875" x2="78438" y2="39375"/>
                        <a14:foregroundMark x1="18438" y1="41875" x2="33125" y2="31563"/>
                        <a14:foregroundMark x1="89688" y1="43125" x2="93438" y2="42813"/>
                        <a14:foregroundMark x1="34688" y1="30938" x2="45313" y2="33750"/>
                        <a14:foregroundMark x1="60625" y1="31563" x2="64375" y2="30000"/>
                        <a14:foregroundMark x1="6563" y1="54688" x2="5625" y2="53438"/>
                        <a14:foregroundMark x1="79688" y1="76563" x2="89063" y2="56250"/>
                        <a14:foregroundMark x1="90313" y1="56250" x2="90313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7031"/>
          <a:stretch/>
        </p:blipFill>
        <p:spPr bwMode="auto">
          <a:xfrm>
            <a:off x="6858000" y="228600"/>
            <a:ext cx="1828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8445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79225"/>
              </p:ext>
            </p:extLst>
          </p:nvPr>
        </p:nvGraphicFramePr>
        <p:xfrm>
          <a:off x="152400" y="228599"/>
          <a:ext cx="8915401" cy="6096001"/>
        </p:xfrm>
        <a:graphic>
          <a:graphicData uri="http://schemas.openxmlformats.org/drawingml/2006/table">
            <a:tbl>
              <a:tblPr/>
              <a:tblGrid>
                <a:gridCol w="7010400"/>
                <a:gridCol w="990600"/>
                <a:gridCol w="914401"/>
              </a:tblGrid>
              <a:tr h="54299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Data </a:t>
                      </a: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Indicator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4861" marR="4861" marT="48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Riley County</a:t>
                      </a:r>
                    </a:p>
                  </a:txBody>
                  <a:tcPr marL="4861" marR="4861" marT="4861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513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Percent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adults with fair or poor self- perceived health status (2013)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15.4%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8.7%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Percent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population without health insurance (2013)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12.3%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6.2%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Percent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 adults with no personal doctor or health care provider (2013)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21.5%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36.9%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Percent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adults with hypertension (2013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31.3%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18.9%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Percent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adults tested and diagnosed with high cholesterol (2013)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38.1%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28.6%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Percent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adults diagnosed with diabetes (2013)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9.6%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4.5%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15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Rate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 age-adjusted cancer (all cancers, per 100,000, 2007-2011)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386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Percent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adults who are obese (2013)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30.0%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20.7%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Percent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adults living with a disability (2013)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21.1%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15.5%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Percent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adults not participating in the recommended level of physical activity (aerobic and/or strengthening) (2013)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82.1%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73.4%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Percent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adults reported consuming fruit less than one time per day (2013)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41.7%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44.6%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Percent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adults consuming vegetables less than one time per day (2013)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22.9%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27.3%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2946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869118"/>
              </p:ext>
            </p:extLst>
          </p:nvPr>
        </p:nvGraphicFramePr>
        <p:xfrm>
          <a:off x="152400" y="228598"/>
          <a:ext cx="8915401" cy="6248402"/>
        </p:xfrm>
        <a:graphic>
          <a:graphicData uri="http://schemas.openxmlformats.org/drawingml/2006/table">
            <a:tbl>
              <a:tblPr/>
              <a:tblGrid>
                <a:gridCol w="7010400"/>
                <a:gridCol w="914400"/>
                <a:gridCol w="990601"/>
              </a:tblGrid>
              <a:tr h="18494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Data Indicator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4861" marR="4861" marT="486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Riley County</a:t>
                      </a:r>
                    </a:p>
                  </a:txBody>
                  <a:tcPr marL="4861" marR="4861" marT="4861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37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 adults who currently smoke cigarettes (2013)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20.0%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19.8%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 of adults reporting that mental health was not good on 14 or more days in the past 30 days (2013)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9.7%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9.8%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 of adults ever diagnosed with a depressive disorder (2013)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18.1%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23.9%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 of persons with food insecurity (2012)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15.0%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16.2%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 of adults who are binge drinkers (2013)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15.4%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24.4%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 of births with inadequate prenatal care (2012)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11.7%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13.4%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 of premature births (2010 – 2012) 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8.9%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8.1%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 mothers smoked during pregancy (2010-2012)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14.4%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10.8%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Infant mortality rate (2009 – 2013) 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 infants fully immunized at 24 months (2011-2012)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71.7%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70.7%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 adults who reported they do not always wear a seatbelt when they drive or ride in a car (2013)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17.0%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12.3%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Age-adjusted traffic injury mortality rate (2011-2013 per 100,000)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</a:t>
                      </a:r>
                    </a:p>
                  </a:txBody>
                  <a:tcPr marL="4861" marR="4861" marT="4861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72092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33528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Leading</a:t>
            </a:r>
            <a:br>
              <a:rPr lang="en-US" sz="7200" cap="small" dirty="0" smtClean="0"/>
            </a:br>
            <a:r>
              <a:rPr lang="en-US" sz="7200" cap="small" dirty="0" smtClean="0"/>
              <a:t>Causes of </a:t>
            </a:r>
            <a:br>
              <a:rPr lang="en-US" sz="7200" cap="small" dirty="0" smtClean="0"/>
            </a:br>
            <a:r>
              <a:rPr lang="en-US" sz="7200" cap="small" dirty="0" smtClean="0"/>
              <a:t>Death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  <p:pic>
        <p:nvPicPr>
          <p:cNvPr id="5" name="Picture 4" descr="http://blog.ketchum.com/wp-content/uploads/2012/09/da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563" b="80625" l="1563" r="97188">
                        <a14:foregroundMark x1="10000" y1="46250" x2="10000" y2="46250"/>
                        <a14:foregroundMark x1="25625" y1="40000" x2="25625" y2="40000"/>
                        <a14:foregroundMark x1="28750" y1="36250" x2="28750" y2="36250"/>
                        <a14:foregroundMark x1="91250" y1="47188" x2="91250" y2="47188"/>
                        <a14:foregroundMark x1="85000" y1="44063" x2="85000" y2="44063"/>
                        <a14:foregroundMark x1="81875" y1="42500" x2="81875" y2="42500"/>
                        <a14:foregroundMark x1="79375" y1="41250" x2="79375" y2="41250"/>
                        <a14:foregroundMark x1="64375" y1="31875" x2="78438" y2="39375"/>
                        <a14:foregroundMark x1="18438" y1="41875" x2="33125" y2="31563"/>
                        <a14:foregroundMark x1="89688" y1="43125" x2="93438" y2="42813"/>
                        <a14:foregroundMark x1="34688" y1="30938" x2="45313" y2="33750"/>
                        <a14:foregroundMark x1="60625" y1="31563" x2="64375" y2="30000"/>
                        <a14:foregroundMark x1="6563" y1="54688" x2="5625" y2="53438"/>
                        <a14:foregroundMark x1="79688" y1="76563" x2="89063" y2="56250"/>
                        <a14:foregroundMark x1="90313" y1="56250" x2="90313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7031"/>
          <a:stretch/>
        </p:blipFill>
        <p:spPr bwMode="auto">
          <a:xfrm>
            <a:off x="6324600" y="4191000"/>
            <a:ext cx="1828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31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Leading Causes of Death</a:t>
            </a:r>
            <a:br>
              <a:rPr lang="en-US" dirty="0" smtClean="0"/>
            </a:br>
            <a:r>
              <a:rPr lang="en-US" sz="3600" dirty="0" smtClean="0"/>
              <a:t>(2009-2013)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806952" cy="5105400"/>
          </a:xfrm>
        </p:spPr>
        <p:txBody>
          <a:bodyPr>
            <a:normAutofit fontScale="85000" lnSpcReduction="20000"/>
          </a:bodyPr>
          <a:lstStyle/>
          <a:p>
            <a:pPr marL="0" indent="0">
              <a:buClr>
                <a:srgbClr val="C0D730"/>
              </a:buClr>
              <a:buNone/>
            </a:pPr>
            <a:r>
              <a:rPr lang="en-US" sz="3000" u="sng" dirty="0" smtClean="0"/>
              <a:t>Kansas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Cancer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Heart Disease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Chronic Lower Respiratory Diseases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Unintentional Injuries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Stroke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Alzheimer’s Disease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Diabetes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Pneumonia &amp; Influenza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Kidney Disease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Suicide</a:t>
            </a:r>
            <a:endParaRPr lang="en-US" sz="3000" dirty="0">
              <a:solidFill>
                <a:srgbClr val="2E75B6"/>
              </a:solidFill>
            </a:endParaRPr>
          </a:p>
          <a:p>
            <a:pPr marL="0" indent="0">
              <a:buClr>
                <a:srgbClr val="C0D730"/>
              </a:buClr>
              <a:buNone/>
            </a:pPr>
            <a:endParaRPr lang="en-US" sz="3000" u="sng" dirty="0" smtClean="0"/>
          </a:p>
          <a:p>
            <a:pPr marL="0" indent="0">
              <a:buClr>
                <a:srgbClr val="C0D730"/>
              </a:buClr>
              <a:buNone/>
            </a:pPr>
            <a:endParaRPr lang="en-US" sz="3000" u="sng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89348" y="1600200"/>
            <a:ext cx="3806952" cy="51054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D730"/>
              </a:buClr>
              <a:buFont typeface="Wingdings"/>
              <a:buNone/>
            </a:pPr>
            <a:r>
              <a:rPr lang="en-US" sz="3000" u="sng" dirty="0" smtClean="0"/>
              <a:t>Riley County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Cancer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Heart Disease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Stroke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Chronic Lower Respiratory Diseases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Unintentional Injuries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>
                <a:solidFill>
                  <a:srgbClr val="2E75B6"/>
                </a:solidFill>
              </a:rPr>
              <a:t>Pneumonia &amp; Influenza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Alzheimer’s Disease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Diabetes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Kidney Disease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Suicide</a:t>
            </a:r>
          </a:p>
          <a:p>
            <a:pPr marL="0" indent="0">
              <a:buClr>
                <a:srgbClr val="C0D730"/>
              </a:buClr>
              <a:buFont typeface="Wingdings"/>
              <a:buNone/>
            </a:pPr>
            <a:endParaRPr lang="en-US" sz="3000" u="sng" dirty="0" smtClean="0"/>
          </a:p>
          <a:p>
            <a:pPr marL="0" indent="0">
              <a:buClr>
                <a:srgbClr val="C0D730"/>
              </a:buClr>
              <a:buFont typeface="Wingdings"/>
              <a:buNone/>
            </a:pPr>
            <a:endParaRPr lang="en-US" sz="3000" u="sng" dirty="0"/>
          </a:p>
        </p:txBody>
      </p:sp>
      <p:pic>
        <p:nvPicPr>
          <p:cNvPr id="5" name="Picture 4" descr="http://blog.ketchum.com/wp-content/uploads/2012/09/da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563" b="80625" l="1563" r="97188">
                        <a14:foregroundMark x1="10000" y1="46250" x2="10000" y2="46250"/>
                        <a14:foregroundMark x1="25625" y1="40000" x2="25625" y2="40000"/>
                        <a14:foregroundMark x1="28750" y1="36250" x2="28750" y2="36250"/>
                        <a14:foregroundMark x1="91250" y1="47188" x2="91250" y2="47188"/>
                        <a14:foregroundMark x1="85000" y1="44063" x2="85000" y2="44063"/>
                        <a14:foregroundMark x1="81875" y1="42500" x2="81875" y2="42500"/>
                        <a14:foregroundMark x1="79375" y1="41250" x2="79375" y2="41250"/>
                        <a14:foregroundMark x1="64375" y1="31875" x2="78438" y2="39375"/>
                        <a14:foregroundMark x1="18438" y1="41875" x2="33125" y2="31563"/>
                        <a14:foregroundMark x1="89688" y1="43125" x2="93438" y2="42813"/>
                        <a14:foregroundMark x1="34688" y1="30938" x2="45313" y2="33750"/>
                        <a14:foregroundMark x1="60625" y1="31563" x2="64375" y2="30000"/>
                        <a14:foregroundMark x1="6563" y1="54688" x2="5625" y2="53438"/>
                        <a14:foregroundMark x1="79688" y1="76563" x2="89063" y2="56250"/>
                        <a14:foregroundMark x1="90313" y1="56250" x2="90313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7031"/>
          <a:stretch/>
        </p:blipFill>
        <p:spPr bwMode="auto">
          <a:xfrm>
            <a:off x="7010400" y="76200"/>
            <a:ext cx="1828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1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cap="small" dirty="0" smtClean="0"/>
              <a:t>Local Public Health Systems Assessment</a:t>
            </a:r>
            <a:endParaRPr lang="en-US" sz="60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9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3600" b="1" dirty="0" smtClean="0">
                <a:latin typeface="+mn-lt"/>
              </a:rPr>
              <a:t>Overall Local Public Health Systems Assessment Observations</a:t>
            </a:r>
            <a:endParaRPr lang="en-US" sz="3600" b="1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76200" y="1600200"/>
            <a:ext cx="8991600" cy="5486400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800" i="1" dirty="0" smtClean="0"/>
              <a:t>In general, public health system scored well on the tool with                        room for improvements. 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800" dirty="0" smtClean="0"/>
              <a:t>Much </a:t>
            </a:r>
            <a:r>
              <a:rPr lang="en-US" sz="2800" dirty="0"/>
              <a:t>work is being done (lots of resources, lots of </a:t>
            </a:r>
            <a:r>
              <a:rPr lang="en-US" sz="2800" dirty="0" smtClean="0"/>
              <a:t>                        organizations</a:t>
            </a:r>
            <a:r>
              <a:rPr lang="en-US" sz="2800" dirty="0"/>
              <a:t>, doing a lot of good things)…but many (including community leaders, providers, organizations, and the public) don’t know about it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800" dirty="0" smtClean="0"/>
              <a:t>Some essential services are </a:t>
            </a:r>
            <a:r>
              <a:rPr lang="en-US" sz="2800" dirty="0"/>
              <a:t>lacking </a:t>
            </a:r>
            <a:r>
              <a:rPr lang="en-US" sz="2800" dirty="0" smtClean="0"/>
              <a:t>a central </a:t>
            </a:r>
            <a:r>
              <a:rPr lang="en-US" sz="2800" dirty="0"/>
              <a:t>authority or lead organization to take fully implement or utilize resources in an intentional, coordinated </a:t>
            </a:r>
            <a:r>
              <a:rPr lang="en-US" sz="2800" dirty="0" smtClean="0"/>
              <a:t>way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800" dirty="0" smtClean="0"/>
              <a:t>Need for increased </a:t>
            </a:r>
            <a:r>
              <a:rPr lang="en-US" sz="2800" dirty="0"/>
              <a:t>communication, coordination, </a:t>
            </a:r>
            <a:r>
              <a:rPr lang="en-US" sz="2800" dirty="0" smtClean="0"/>
              <a:t>and </a:t>
            </a:r>
            <a:r>
              <a:rPr lang="en-US" sz="2800" dirty="0"/>
              <a:t>linkages within the </a:t>
            </a:r>
            <a:r>
              <a:rPr lang="en-US" sz="2800" dirty="0" smtClean="0"/>
              <a:t>local public health system</a:t>
            </a:r>
            <a:endParaRPr lang="en-US" sz="2800" dirty="0"/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800" dirty="0" smtClean="0"/>
              <a:t>Need to expand local public health system’s </a:t>
            </a:r>
            <a:r>
              <a:rPr lang="en-US" sz="2800" dirty="0"/>
              <a:t>ability to share and use data and informational </a:t>
            </a:r>
            <a:r>
              <a:rPr lang="en-US" sz="2800" dirty="0" smtClean="0"/>
              <a:t>resources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800" dirty="0"/>
              <a:t>General lack of awareness </a:t>
            </a:r>
            <a:r>
              <a:rPr lang="en-US" sz="2800" dirty="0" smtClean="0"/>
              <a:t>the </a:t>
            </a:r>
            <a:r>
              <a:rPr lang="en-US" sz="2800" dirty="0"/>
              <a:t>public health system</a:t>
            </a:r>
            <a:endParaRPr lang="en-US" sz="2800" dirty="0" smtClean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800" dirty="0"/>
              <a:t>Concerns related to mental health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800" dirty="0" smtClean="0"/>
              <a:t>Concerns related to Northern Riley County (rural areas in general)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37588" y="360363"/>
            <a:ext cx="506412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/>
                </a:solidFill>
              </a:rPr>
              <a:pPr/>
              <a:t>57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7" t="-1" r="13377" b="2430"/>
          <a:stretch/>
        </p:blipFill>
        <p:spPr bwMode="auto">
          <a:xfrm>
            <a:off x="7200186" y="76200"/>
            <a:ext cx="1943814" cy="182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013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362200"/>
            <a:ext cx="8382000" cy="2971800"/>
          </a:xfrm>
        </p:spPr>
        <p:txBody>
          <a:bodyPr>
            <a:noAutofit/>
          </a:bodyPr>
          <a:lstStyle/>
          <a:p>
            <a:r>
              <a:rPr lang="en-US" sz="4800" cap="none" dirty="0" smtClean="0"/>
              <a:t/>
            </a:r>
            <a:br>
              <a:rPr lang="en-US" sz="4800" cap="none" dirty="0" smtClean="0"/>
            </a:br>
            <a:r>
              <a:rPr lang="en-US" sz="4800" cap="none" dirty="0" smtClean="0"/>
              <a:t>Facilitated</a:t>
            </a:r>
            <a:r>
              <a:rPr lang="en-US" sz="4800" cap="none" dirty="0"/>
              <a:t/>
            </a:r>
            <a:br>
              <a:rPr lang="en-US" sz="4800" cap="none" dirty="0"/>
            </a:br>
            <a:r>
              <a:rPr lang="en-US" sz="4800" cap="none" dirty="0" smtClean="0"/>
              <a:t>Group Discussion:  </a:t>
            </a:r>
            <a:br>
              <a:rPr lang="en-US" sz="4800" cap="none" dirty="0" smtClean="0"/>
            </a:br>
            <a:r>
              <a:rPr lang="en-US" sz="4800" cap="none" dirty="0" smtClean="0"/>
              <a:t>In your opinion, what are the top health needs that must be addressed in the next 3-5 years?</a:t>
            </a:r>
            <a:endParaRPr lang="en-US" sz="48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3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971800"/>
            <a:ext cx="6477000" cy="2971800"/>
          </a:xfrm>
        </p:spPr>
        <p:txBody>
          <a:bodyPr>
            <a:noAutofit/>
          </a:bodyPr>
          <a:lstStyle/>
          <a:p>
            <a:r>
              <a:rPr lang="en-US" sz="6000" cap="small" dirty="0" smtClean="0"/>
              <a:t/>
            </a:r>
            <a:br>
              <a:rPr lang="en-US" sz="6000" cap="small" dirty="0" smtClean="0"/>
            </a:br>
            <a:r>
              <a:rPr lang="en-US" sz="6000" cap="small" dirty="0" smtClean="0"/>
              <a:t>Large Group Voting – </a:t>
            </a:r>
            <a:br>
              <a:rPr lang="en-US" sz="6000" cap="small" dirty="0" smtClean="0"/>
            </a:br>
            <a:r>
              <a:rPr lang="en-US" sz="5400" i="1" cap="small" dirty="0" smtClean="0"/>
              <a:t>Distribute your dots (votes) in any way you choose </a:t>
            </a:r>
            <a:endParaRPr lang="en-US" sz="60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000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566382"/>
          </a:xfrm>
        </p:spPr>
        <p:txBody>
          <a:bodyPr>
            <a:noAutofit/>
          </a:bodyPr>
          <a:lstStyle/>
          <a:p>
            <a:r>
              <a:rPr lang="en-US" sz="3200" dirty="0" smtClean="0"/>
              <a:t>Community Meetings for Public Input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794982"/>
            <a:ext cx="7650386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Please help publicize and consider attending!</a:t>
            </a:r>
          </a:p>
          <a:p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2354146"/>
            <a:ext cx="2886267" cy="12906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6CA644"/>
                </a:solidFill>
                <a:sym typeface="Wingdings" panose="05000000000000000000" pitchFamily="2" charset="2"/>
              </a:rPr>
              <a:t></a:t>
            </a:r>
            <a:r>
              <a:rPr lang="en-US" sz="2200" b="1" dirty="0" smtClean="0">
                <a:solidFill>
                  <a:srgbClr val="2E75B6"/>
                </a:solidFill>
              </a:rPr>
              <a:t>Sunday, February 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 smtClean="0">
                <a:solidFill>
                  <a:srgbClr val="6CA644"/>
                </a:solidFill>
              </a:rPr>
              <a:t>Manhattan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2-3:30pm</a:t>
            </a:r>
          </a:p>
          <a:p>
            <a:endParaRPr lang="en-US" sz="2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6433" y="3497145"/>
            <a:ext cx="3191067" cy="11269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6CA644"/>
                </a:solidFill>
                <a:sym typeface="Wingdings" panose="05000000000000000000" pitchFamily="2" charset="2"/>
              </a:rPr>
              <a:t> </a:t>
            </a:r>
            <a:r>
              <a:rPr lang="en-US" sz="2200" b="1" dirty="0" smtClean="0">
                <a:solidFill>
                  <a:srgbClr val="2E75B6"/>
                </a:solidFill>
              </a:rPr>
              <a:t>Thursday, February 12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 smtClean="0">
                <a:solidFill>
                  <a:srgbClr val="6CA644"/>
                </a:solidFill>
              </a:rPr>
              <a:t>Manhattan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1-2:30pm</a:t>
            </a:r>
          </a:p>
          <a:p>
            <a:endParaRPr lang="en-US" sz="2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41069" y="4640144"/>
            <a:ext cx="4181667" cy="1290687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6CA644"/>
                </a:solidFill>
                <a:sym typeface="Wingdings" panose="05000000000000000000" pitchFamily="2" charset="2"/>
              </a:rPr>
              <a:t> </a:t>
            </a:r>
            <a:r>
              <a:rPr lang="en-US" sz="2200" b="1" dirty="0" smtClean="0">
                <a:solidFill>
                  <a:srgbClr val="2E75B6"/>
                </a:solidFill>
              </a:rPr>
              <a:t>Wednesday, February 18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 smtClean="0">
                <a:solidFill>
                  <a:srgbClr val="6CA644"/>
                </a:solidFill>
              </a:rPr>
              <a:t>Riley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6:30-8:00pm</a:t>
            </a:r>
          </a:p>
          <a:p>
            <a:pPr>
              <a:spcBef>
                <a:spcPts val="0"/>
              </a:spcBef>
            </a:pPr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41955" y="5783144"/>
            <a:ext cx="3191067" cy="12906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6CA644"/>
                </a:solidFill>
                <a:sym typeface="Wingdings" panose="05000000000000000000" pitchFamily="2" charset="2"/>
              </a:rPr>
              <a:t> </a:t>
            </a:r>
            <a:r>
              <a:rPr lang="en-US" sz="2200" b="1" dirty="0" smtClean="0">
                <a:solidFill>
                  <a:srgbClr val="2E75B6"/>
                </a:solidFill>
              </a:rPr>
              <a:t>Tuesday, February 24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 smtClean="0">
                <a:solidFill>
                  <a:srgbClr val="6CA644"/>
                </a:solidFill>
              </a:rPr>
              <a:t>Ogden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6-7:30pm</a:t>
            </a:r>
          </a:p>
          <a:p>
            <a:endParaRPr lang="en-US" sz="22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86200" y="2339324"/>
            <a:ext cx="2895600" cy="101808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6CA644"/>
                </a:solidFill>
                <a:sym typeface="Wingdings" panose="05000000000000000000" pitchFamily="2" charset="2"/>
              </a:rPr>
              <a:t> </a:t>
            </a:r>
            <a:r>
              <a:rPr lang="en-US" sz="2200" b="1" dirty="0" smtClean="0">
                <a:solidFill>
                  <a:srgbClr val="2E75B6"/>
                </a:solidFill>
              </a:rPr>
              <a:t>Wednesday, Feb. 25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 smtClean="0">
                <a:solidFill>
                  <a:srgbClr val="6CA644"/>
                </a:solidFill>
              </a:rPr>
              <a:t>Keats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7:30-8:30pm</a:t>
            </a:r>
          </a:p>
          <a:p>
            <a:endParaRPr lang="en-US" sz="2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71325" y="5784811"/>
            <a:ext cx="3962400" cy="12906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2E75B6"/>
                </a:solidFill>
              </a:rPr>
              <a:t>Thursday, March 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 smtClean="0">
                <a:solidFill>
                  <a:srgbClr val="6CA644"/>
                </a:solidFill>
              </a:rPr>
              <a:t>Leonardville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6:30-8:00pm</a:t>
            </a:r>
          </a:p>
          <a:p>
            <a:endParaRPr lang="en-US" sz="22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871325" y="3464743"/>
            <a:ext cx="3962400" cy="12906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FA9500"/>
                </a:solidFill>
                <a:sym typeface="Wingdings" panose="05000000000000000000" pitchFamily="2" charset="2"/>
              </a:rPr>
              <a:t></a:t>
            </a:r>
            <a:r>
              <a:rPr lang="en-US" sz="2200" b="1" u="sng" dirty="0" smtClean="0">
                <a:solidFill>
                  <a:srgbClr val="2E75B6"/>
                </a:solidFill>
              </a:rPr>
              <a:t>Monday, March 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 smtClean="0">
                <a:solidFill>
                  <a:srgbClr val="6CA644"/>
                </a:solidFill>
              </a:rPr>
              <a:t>Randolph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12:00-1:00pm</a:t>
            </a:r>
          </a:p>
          <a:p>
            <a:endParaRPr lang="en-US" sz="22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85314" y="4650604"/>
            <a:ext cx="3962400" cy="12906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2E75B6"/>
                </a:solidFill>
              </a:rPr>
              <a:t>Wednesday, March 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 smtClean="0">
                <a:solidFill>
                  <a:srgbClr val="6CA644"/>
                </a:solidFill>
              </a:rPr>
              <a:t>Randolph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7:00-8:00pm</a:t>
            </a:r>
          </a:p>
          <a:p>
            <a:endParaRPr lang="en-US" sz="22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371600" y="1488475"/>
            <a:ext cx="4861155" cy="8492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6CA644"/>
                </a:solidFill>
                <a:sym typeface="Wingdings" panose="05000000000000000000" pitchFamily="2" charset="2"/>
              </a:rPr>
              <a:t> </a:t>
            </a:r>
            <a:r>
              <a:rPr lang="en-US" sz="2200" b="1" dirty="0" smtClean="0">
                <a:solidFill>
                  <a:srgbClr val="2E75B6"/>
                </a:solidFill>
              </a:rPr>
              <a:t>Thursday, January 29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 smtClean="0">
                <a:solidFill>
                  <a:srgbClr val="6CA644"/>
                </a:solidFill>
              </a:rPr>
              <a:t>Manhattan – Community Leader Meeting</a:t>
            </a:r>
          </a:p>
          <a:p>
            <a:endParaRPr lang="en-US" sz="22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629400" y="2942674"/>
            <a:ext cx="2582978" cy="116741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2E75B6"/>
                </a:solidFill>
                <a:sym typeface="Wingdings" panose="05000000000000000000" pitchFamily="2" charset="2"/>
              </a:rPr>
              <a:t>TBD</a:t>
            </a:r>
            <a:endParaRPr lang="en-US" sz="2200" b="1" dirty="0">
              <a:solidFill>
                <a:srgbClr val="2E75B6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 smtClean="0">
                <a:solidFill>
                  <a:srgbClr val="6CA644"/>
                </a:solidFill>
              </a:rPr>
              <a:t>Spanish-speaking</a:t>
            </a:r>
            <a:endParaRPr lang="en-US" sz="22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629400" y="3962400"/>
            <a:ext cx="2582978" cy="2095905"/>
          </a:xfrm>
          <a:prstGeom prst="rect">
            <a:avLst/>
          </a:prstGeom>
          <a:solidFill>
            <a:srgbClr val="FFFFCC"/>
          </a:solidFill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2E75B6"/>
                </a:solidFill>
                <a:sym typeface="Wingdings" panose="05000000000000000000" pitchFamily="2" charset="2"/>
              </a:rPr>
              <a:t>April 9</a:t>
            </a:r>
            <a:endParaRPr lang="en-US" sz="2200" b="1" dirty="0">
              <a:solidFill>
                <a:srgbClr val="2E75B6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i="1" dirty="0" smtClean="0">
                <a:solidFill>
                  <a:srgbClr val="6CA644"/>
                </a:solidFill>
              </a:rPr>
              <a:t>First United Methodist Church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 smtClean="0">
                <a:solidFill>
                  <a:srgbClr val="6CA644"/>
                </a:solidFill>
              </a:rPr>
              <a:t>Manhattan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3:00-5:00pm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 smtClean="0">
                <a:solidFill>
                  <a:srgbClr val="FA9500"/>
                </a:solidFill>
              </a:rPr>
              <a:t>Next steps – all are welcome!</a:t>
            </a:r>
            <a:endParaRPr lang="en-US" sz="2200" i="1" dirty="0">
              <a:solidFill>
                <a:srgbClr val="FA95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4910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83493" y="1752600"/>
            <a:ext cx="8153400" cy="5029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Riley County Community Health Improvement Planning process and meetings: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Wingdings"/>
              <a:buNone/>
            </a:pPr>
            <a:r>
              <a:rPr lang="en-US" sz="3200" u="sng" dirty="0" smtClean="0">
                <a:solidFill>
                  <a:srgbClr val="6CA644"/>
                </a:solidFill>
              </a:rPr>
              <a:t>datacounts.net/</a:t>
            </a:r>
            <a:r>
              <a:rPr lang="en-US" sz="3200" u="sng" dirty="0" err="1" smtClean="0">
                <a:solidFill>
                  <a:srgbClr val="6CA644"/>
                </a:solidFill>
              </a:rPr>
              <a:t>rcchip</a:t>
            </a:r>
            <a:r>
              <a:rPr lang="en-US" sz="3200" u="sng" dirty="0" smtClean="0">
                <a:solidFill>
                  <a:srgbClr val="6CA644"/>
                </a:solidFill>
              </a:rPr>
              <a:t>/ </a:t>
            </a:r>
          </a:p>
          <a:p>
            <a:r>
              <a:rPr lang="en-US" dirty="0" smtClean="0"/>
              <a:t>Riley County Comprehensive Community Needs Assessment Results: 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Wingdings"/>
              <a:buNone/>
            </a:pPr>
            <a:r>
              <a:rPr lang="en-US" sz="3200" dirty="0" smtClean="0">
                <a:solidFill>
                  <a:srgbClr val="6CA644"/>
                </a:solidFill>
                <a:hlinkClick r:id="rId2"/>
              </a:rPr>
              <a:t>www.rileycountycommunityneedsassessment.org</a:t>
            </a:r>
            <a:endParaRPr lang="en-US" sz="3200" dirty="0" smtClean="0">
              <a:solidFill>
                <a:srgbClr val="6CA644"/>
              </a:solidFill>
            </a:endParaRPr>
          </a:p>
          <a:p>
            <a:r>
              <a:rPr lang="en-US" dirty="0" smtClean="0"/>
              <a:t>Riley County Local Public Health System Assessment Results: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Font typeface="Wingdings"/>
              <a:buNone/>
            </a:pPr>
            <a:r>
              <a:rPr lang="en-US" sz="3200" u="sng" dirty="0" smtClean="0">
                <a:solidFill>
                  <a:srgbClr val="6CA644"/>
                </a:solidFill>
              </a:rPr>
              <a:t>datacounts.net/</a:t>
            </a:r>
            <a:r>
              <a:rPr lang="en-US" sz="3200" u="sng" dirty="0" err="1" smtClean="0">
                <a:solidFill>
                  <a:srgbClr val="6CA644"/>
                </a:solidFill>
              </a:rPr>
              <a:t>lphsa</a:t>
            </a:r>
            <a:r>
              <a:rPr lang="en-US" sz="3200" u="sng" dirty="0" smtClean="0">
                <a:solidFill>
                  <a:srgbClr val="6CA644"/>
                </a:solidFill>
              </a:rPr>
              <a:t>/ </a:t>
            </a:r>
          </a:p>
          <a:p>
            <a:pPr marL="0" indent="0" algn="ctr">
              <a:buFont typeface="Wingdings"/>
              <a:buNone/>
            </a:pPr>
            <a:endParaRPr lang="en-US" dirty="0">
              <a:solidFill>
                <a:srgbClr val="6CA6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38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6449" y="2133600"/>
            <a:ext cx="6477000" cy="2971800"/>
          </a:xfrm>
        </p:spPr>
        <p:txBody>
          <a:bodyPr>
            <a:noAutofit/>
          </a:bodyPr>
          <a:lstStyle/>
          <a:p>
            <a:r>
              <a:rPr lang="en-US" sz="6000" cap="small" dirty="0" smtClean="0"/>
              <a:t/>
            </a:r>
            <a:br>
              <a:rPr lang="en-US" sz="6000" cap="small" dirty="0" smtClean="0"/>
            </a:br>
            <a:r>
              <a:rPr lang="en-US" sz="6000" cap="small" dirty="0" smtClean="0"/>
              <a:t>Thank you!</a:t>
            </a:r>
            <a:endParaRPr lang="en-US" sz="60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6081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Two Types of Data Presented Today – Both are valuable!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67000" y="1752600"/>
            <a:ext cx="59436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Perception </a:t>
            </a:r>
            <a:r>
              <a:rPr lang="en-US" i="1" dirty="0" smtClean="0"/>
              <a:t>(what we think is true or most important about our community)</a:t>
            </a:r>
          </a:p>
          <a:p>
            <a:pPr lvl="1"/>
            <a:r>
              <a:rPr lang="en-US" dirty="0" smtClean="0"/>
              <a:t>Comprehensive Community Needs Assessment (CCNA) survey results</a:t>
            </a:r>
          </a:p>
          <a:p>
            <a:pPr lvl="1"/>
            <a:r>
              <a:rPr lang="en-US" dirty="0" smtClean="0"/>
              <a:t>Local Public Health Systems Assessment scoring and comment results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Representative Data </a:t>
            </a:r>
            <a:r>
              <a:rPr lang="en-US" i="1" dirty="0" smtClean="0"/>
              <a:t>(what is true or representative of our community)</a:t>
            </a:r>
          </a:p>
          <a:p>
            <a:pPr lvl="1"/>
            <a:r>
              <a:rPr lang="en-US" dirty="0" smtClean="0"/>
              <a:t>CCNA – included data from other sources</a:t>
            </a:r>
          </a:p>
          <a:p>
            <a:pPr lvl="1"/>
            <a:r>
              <a:rPr lang="en-US" dirty="0" smtClean="0"/>
              <a:t>Census (e.g., populations, income, poverty)</a:t>
            </a:r>
          </a:p>
          <a:p>
            <a:pPr lvl="1"/>
            <a:r>
              <a:rPr lang="en-US" dirty="0" smtClean="0"/>
              <a:t>Health vital statistics (e.g., birth and death data)</a:t>
            </a:r>
          </a:p>
          <a:p>
            <a:pPr lvl="1"/>
            <a:r>
              <a:rPr lang="en-US" dirty="0" smtClean="0"/>
              <a:t>Behavioral Risk Factor Surveillance System survey – </a:t>
            </a:r>
            <a:r>
              <a:rPr lang="en-US" u="sng" dirty="0" smtClean="0"/>
              <a:t>self-reported</a:t>
            </a:r>
            <a:r>
              <a:rPr lang="en-US" dirty="0" smtClean="0"/>
              <a:t> health risk data (e.g., diagnosed with high blood pressure, eat fruits and veggies)</a:t>
            </a:r>
          </a:p>
          <a:p>
            <a:pPr lvl="1"/>
            <a:r>
              <a:rPr lang="en-US" dirty="0" smtClean="0"/>
              <a:t>Other sources</a:t>
            </a:r>
            <a:endParaRPr lang="en-US" dirty="0"/>
          </a:p>
        </p:txBody>
      </p:sp>
      <p:pic>
        <p:nvPicPr>
          <p:cNvPr id="1026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152400" y="1905000"/>
            <a:ext cx="2321011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.ketchum.com/wp-content/uploads/2012/09/dat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563" b="80625" l="1563" r="97188">
                        <a14:foregroundMark x1="10000" y1="46250" x2="10000" y2="46250"/>
                        <a14:foregroundMark x1="25625" y1="40000" x2="25625" y2="40000"/>
                        <a14:foregroundMark x1="28750" y1="36250" x2="28750" y2="36250"/>
                        <a14:foregroundMark x1="91250" y1="47188" x2="91250" y2="47188"/>
                        <a14:foregroundMark x1="85000" y1="44063" x2="85000" y2="44063"/>
                        <a14:foregroundMark x1="81875" y1="42500" x2="81875" y2="42500"/>
                        <a14:foregroundMark x1="79375" y1="41250" x2="79375" y2="41250"/>
                        <a14:foregroundMark x1="64375" y1="31875" x2="78438" y2="39375"/>
                        <a14:foregroundMark x1="18438" y1="41875" x2="33125" y2="31563"/>
                        <a14:foregroundMark x1="89688" y1="43125" x2="93438" y2="42813"/>
                        <a14:foregroundMark x1="34688" y1="30938" x2="45313" y2="33750"/>
                        <a14:foregroundMark x1="60625" y1="31563" x2="64375" y2="30000"/>
                        <a14:foregroundMark x1="6563" y1="54688" x2="5625" y2="53438"/>
                        <a14:foregroundMark x1="79688" y1="76563" x2="89063" y2="56250"/>
                        <a14:foregroundMark x1="90313" y1="56250" x2="90313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7031"/>
          <a:stretch/>
        </p:blipFill>
        <p:spPr bwMode="auto">
          <a:xfrm>
            <a:off x="32745" y="4114800"/>
            <a:ext cx="256032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 7"/>
          <p:cNvSpPr/>
          <p:nvPr/>
        </p:nvSpPr>
        <p:spPr>
          <a:xfrm rot="3333976">
            <a:off x="6371972" y="2582195"/>
            <a:ext cx="2461419" cy="2150810"/>
          </a:xfrm>
          <a:prstGeom prst="arc">
            <a:avLst>
              <a:gd name="adj1" fmla="val 14703141"/>
              <a:gd name="adj2" fmla="val 312722"/>
            </a:avLst>
          </a:prstGeom>
          <a:ln w="28575">
            <a:solidFill>
              <a:srgbClr val="6CA644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549154">
            <a:off x="7086600" y="3472934"/>
            <a:ext cx="195598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6CA644"/>
                </a:solidFill>
              </a:rPr>
              <a:t>Sometimes the same</a:t>
            </a:r>
            <a:endParaRPr lang="en-US" i="1" dirty="0">
              <a:solidFill>
                <a:srgbClr val="6CA6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84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cap="small" dirty="0" smtClean="0"/>
              <a:t>Participant Worksheet Instructions</a:t>
            </a:r>
            <a:endParaRPr lang="en-US" sz="60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Actively listen and take notes!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3598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2804" y="2819400"/>
            <a:ext cx="6267796" cy="2910719"/>
          </a:xfrm>
        </p:spPr>
        <p:txBody>
          <a:bodyPr>
            <a:noAutofit/>
          </a:bodyPr>
          <a:lstStyle/>
          <a:p>
            <a:r>
              <a:rPr lang="en-US" sz="5400" cap="small" dirty="0" smtClean="0"/>
              <a:t>Demographic Overview</a:t>
            </a:r>
            <a:br>
              <a:rPr lang="en-US" sz="5400" cap="small" dirty="0" smtClean="0"/>
            </a:br>
            <a:r>
              <a:rPr lang="en-US" sz="5400" cap="small" dirty="0" smtClean="0"/>
              <a:t> </a:t>
            </a:r>
            <a:r>
              <a:rPr lang="en-US" sz="4000" cap="small" dirty="0" smtClean="0"/>
              <a:t>- Population Distribution</a:t>
            </a:r>
            <a:endParaRPr lang="en-US" sz="40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38" r="97188">
                        <a14:foregroundMark x1="66563" y1="31563" x2="97188" y2="50938"/>
                        <a14:foregroundMark x1="63750" y1="31563" x2="66250" y2="30938"/>
                        <a14:foregroundMark x1="90000" y1="43125" x2="94063" y2="44063"/>
                        <a14:foregroundMark x1="91875" y1="43750" x2="91563" y2="43750"/>
                        <a14:foregroundMark x1="17813" y1="42188" x2="32813" y2="31250"/>
                        <a14:foregroundMark x1="33750" y1="31250" x2="43438" y2="33125"/>
                        <a14:foregroundMark x1="79375" y1="77500" x2="89063" y2="55937"/>
                        <a14:foregroundMark x1="2813" y1="53125" x2="7187" y2="50000"/>
                      </a14:backgroundRemoval>
                    </a14:imgEffect>
                  </a14:imgLayer>
                </a14:imgProps>
              </a:ext>
            </a:extLst>
          </a:blip>
          <a:srcRect t="20000" b="12500"/>
          <a:stretch/>
        </p:blipFill>
        <p:spPr>
          <a:xfrm>
            <a:off x="6249683" y="1447800"/>
            <a:ext cx="259644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1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4">
      <a:dk1>
        <a:sysClr val="windowText" lastClr="000000"/>
      </a:dk1>
      <a:lt1>
        <a:sysClr val="window" lastClr="FFFFFF"/>
      </a:lt1>
      <a:dk2>
        <a:srgbClr val="6CA644"/>
      </a:dk2>
      <a:lt2>
        <a:srgbClr val="E3DED1"/>
      </a:lt2>
      <a:accent1>
        <a:srgbClr val="066243"/>
      </a:accent1>
      <a:accent2>
        <a:srgbClr val="087B54"/>
      </a:accent2>
      <a:accent3>
        <a:srgbClr val="0BB57C"/>
      </a:accent3>
      <a:accent4>
        <a:srgbClr val="6CA644"/>
      </a:accent4>
      <a:accent5>
        <a:srgbClr val="0181CA"/>
      </a:accent5>
      <a:accent6>
        <a:srgbClr val="0989B1"/>
      </a:accent6>
      <a:hlink>
        <a:srgbClr val="6B9F25"/>
      </a:hlink>
      <a:folHlink>
        <a:srgbClr val="BA6906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edian">
  <a:themeElements>
    <a:clrScheme name="Custom 4">
      <a:dk1>
        <a:sysClr val="windowText" lastClr="000000"/>
      </a:dk1>
      <a:lt1>
        <a:sysClr val="window" lastClr="FFFFFF"/>
      </a:lt1>
      <a:dk2>
        <a:srgbClr val="6CA644"/>
      </a:dk2>
      <a:lt2>
        <a:srgbClr val="E3DED1"/>
      </a:lt2>
      <a:accent1>
        <a:srgbClr val="066243"/>
      </a:accent1>
      <a:accent2>
        <a:srgbClr val="087B54"/>
      </a:accent2>
      <a:accent3>
        <a:srgbClr val="0BB57C"/>
      </a:accent3>
      <a:accent4>
        <a:srgbClr val="6CA644"/>
      </a:accent4>
      <a:accent5>
        <a:srgbClr val="0181CA"/>
      </a:accent5>
      <a:accent6>
        <a:srgbClr val="0989B1"/>
      </a:accent6>
      <a:hlink>
        <a:srgbClr val="6B9F25"/>
      </a:hlink>
      <a:folHlink>
        <a:srgbClr val="BA6906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9000B0E-F247-42DE-B4C8-953FA55828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Student presentation</Template>
  <TotalTime>0</TotalTime>
  <Words>2369</Words>
  <Application>Microsoft Office PowerPoint</Application>
  <PresentationFormat>On-screen Show (4:3)</PresentationFormat>
  <Paragraphs>435</Paragraphs>
  <Slides>61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72" baseType="lpstr">
      <vt:lpstr>ＭＳ Ｐゴシック</vt:lpstr>
      <vt:lpstr>Arial</vt:lpstr>
      <vt:lpstr>Calibri</vt:lpstr>
      <vt:lpstr>Century Gothic</vt:lpstr>
      <vt:lpstr>Georgia</vt:lpstr>
      <vt:lpstr>Trebuchet MS</vt:lpstr>
      <vt:lpstr>Tw Cen MT</vt:lpstr>
      <vt:lpstr>Wingdings</vt:lpstr>
      <vt:lpstr>Wingdings 2</vt:lpstr>
      <vt:lpstr>Median</vt:lpstr>
      <vt:lpstr>1_Median</vt:lpstr>
      <vt:lpstr>Riley County Community Health Improvement  Planning Meeting</vt:lpstr>
      <vt:lpstr>Welcome! </vt:lpstr>
      <vt:lpstr>Can we Make a Difference in our Community’s Health?</vt:lpstr>
      <vt:lpstr>Aligning Assessments Efforts</vt:lpstr>
      <vt:lpstr>Comprehensive Community Needs Assessment Key Partners</vt:lpstr>
      <vt:lpstr>Community Meetings for Public Input</vt:lpstr>
      <vt:lpstr>Two Types of Data Presented Today – Both are valuable!</vt:lpstr>
      <vt:lpstr>Participant Worksheet Instructions</vt:lpstr>
      <vt:lpstr>Demographic Overview  - Population Distribution</vt:lpstr>
      <vt:lpstr>PowerPoint Presentation</vt:lpstr>
      <vt:lpstr>PowerPoint Presentation</vt:lpstr>
      <vt:lpstr>PowerPoint Presentation</vt:lpstr>
      <vt:lpstr>PowerPoint Presentation</vt:lpstr>
      <vt:lpstr>Socioeconomic Overview - Income - Education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Riley County Comprehensive Community Needs Assessment (CCNA)</vt:lpstr>
      <vt:lpstr>Quality of Life</vt:lpstr>
      <vt:lpstr>Quality of Life Findings</vt:lpstr>
      <vt:lpstr>Most Important Factors that Contribute to Quality of Life</vt:lpstr>
      <vt:lpstr>Physical Health</vt:lpstr>
      <vt:lpstr>Top three needs related to physical health in your community?</vt:lpstr>
      <vt:lpstr>Mental Health</vt:lpstr>
      <vt:lpstr>Top three needs related to mental health in your community?</vt:lpstr>
      <vt:lpstr>Social Issues</vt:lpstr>
      <vt:lpstr>Top three social issues that are of most concern in your community?</vt:lpstr>
      <vt:lpstr>Top three needs related to social issues in your community?</vt:lpstr>
      <vt:lpstr>Children and Youth</vt:lpstr>
      <vt:lpstr>Top three needs related to children in your community?</vt:lpstr>
      <vt:lpstr>Top three needs related to youth in your community?</vt:lpstr>
      <vt:lpstr>Education</vt:lpstr>
      <vt:lpstr>Top three needs regarding education in your community?</vt:lpstr>
      <vt:lpstr>Aging</vt:lpstr>
      <vt:lpstr>Top three needs for older adults in your community?</vt:lpstr>
      <vt:lpstr>Housing</vt:lpstr>
      <vt:lpstr>Top three needs related to housing in your community?</vt:lpstr>
      <vt:lpstr>Transportation</vt:lpstr>
      <vt:lpstr>Top three transportation-related needs in your community?</vt:lpstr>
      <vt:lpstr>Infrastructure</vt:lpstr>
      <vt:lpstr>How would you rate the following public services/features?</vt:lpstr>
      <vt:lpstr>Economics and Personal Finance</vt:lpstr>
      <vt:lpstr>Top three economic/personal finance needs in your community?</vt:lpstr>
      <vt:lpstr>Review of Key Findings</vt:lpstr>
      <vt:lpstr>PowerPoint Presentation</vt:lpstr>
      <vt:lpstr>Overview of CCNA Findings</vt:lpstr>
      <vt:lpstr>Key Health Indicators</vt:lpstr>
      <vt:lpstr>Key Health Indicators</vt:lpstr>
      <vt:lpstr>PowerPoint Presentation</vt:lpstr>
      <vt:lpstr>PowerPoint Presentation</vt:lpstr>
      <vt:lpstr>Leading Causes of  Death</vt:lpstr>
      <vt:lpstr>Leading Causes of Death (2009-2013)</vt:lpstr>
      <vt:lpstr>Local Public Health Systems Assessment</vt:lpstr>
      <vt:lpstr>Overall Local Public Health Systems Assessment Observations</vt:lpstr>
      <vt:lpstr> Facilitated Group Discussion:   In your opinion, what are the top health needs that must be addressed in the next 3-5 years?</vt:lpstr>
      <vt:lpstr> Large Group Voting –  Distribute your dots (votes) in any way you choose </vt:lpstr>
      <vt:lpstr>Resources</vt:lpstr>
      <vt:lpstr> Thank you!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2014-12-16T20:06:11Z</dcterms:created>
  <dcterms:modified xsi:type="dcterms:W3CDTF">2015-03-05T17:51:25Z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TC101671259990</vt:lpwstr>
  </property>
</Properties>
</file>